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  <p:sldId id="273" r:id="rId9"/>
    <p:sldId id="274" r:id="rId10"/>
    <p:sldId id="290" r:id="rId11"/>
    <p:sldId id="276" r:id="rId12"/>
    <p:sldId id="277" r:id="rId13"/>
    <p:sldId id="279" r:id="rId14"/>
    <p:sldId id="281" r:id="rId15"/>
    <p:sldId id="282" r:id="rId16"/>
    <p:sldId id="283" r:id="rId17"/>
    <p:sldId id="280" r:id="rId18"/>
    <p:sldId id="284" r:id="rId19"/>
    <p:sldId id="285" r:id="rId20"/>
    <p:sldId id="288" r:id="rId21"/>
    <p:sldId id="289" r:id="rId22"/>
    <p:sldId id="292" r:id="rId23"/>
    <p:sldId id="293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6E75-80A3-4974-AEE0-EA772D33FC13}" type="datetimeFigureOut">
              <a:rPr lang="en-US" smtClean="0"/>
              <a:pPr/>
              <a:t>8/28/2013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4DA87-7283-4137-A94C-96E8DF7F3FD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4DA87-7283-4137-A94C-96E8DF7F3FD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4DA87-7283-4137-A94C-96E8DF7F3FD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Context-aware management of       e-services</a:t>
            </a:r>
            <a:br>
              <a:rPr lang="en-GB" dirty="0" smtClean="0"/>
            </a:br>
            <a:r>
              <a:rPr lang="en-GB" dirty="0" smtClean="0"/>
              <a:t>(Tempura reengineering)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Vladimir </a:t>
            </a:r>
            <a:r>
              <a:rPr lang="en-GB" dirty="0" err="1" smtClean="0"/>
              <a:t>Valkanov</a:t>
            </a:r>
            <a:endParaRPr lang="en-GB" dirty="0" smtClean="0"/>
          </a:p>
          <a:p>
            <a:r>
              <a:rPr lang="en-GB" dirty="0" smtClean="0"/>
              <a:t>University of Plovdiv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AnaTempura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Three possible ways</a:t>
            </a:r>
            <a:r>
              <a:rPr lang="bg-BG" dirty="0" smtClean="0"/>
              <a:t>:</a:t>
            </a:r>
          </a:p>
          <a:p>
            <a:pPr lvl="1"/>
            <a:r>
              <a:rPr lang="en-GB" dirty="0" smtClean="0"/>
              <a:t>Wrapping Tempura with I/O Java classes</a:t>
            </a:r>
            <a:endParaRPr lang="bg-BG" dirty="0" smtClean="0"/>
          </a:p>
          <a:p>
            <a:pPr lvl="1"/>
            <a:r>
              <a:rPr lang="en-GB" dirty="0" smtClean="0"/>
              <a:t>Creating a complete new Java version of ITL interpreter</a:t>
            </a:r>
          </a:p>
          <a:p>
            <a:pPr lvl="1"/>
            <a:r>
              <a:rPr lang="en-GB" dirty="0" smtClean="0"/>
              <a:t>Reengineering the existing C-based version of Tempura</a:t>
            </a:r>
            <a:endParaRPr lang="bg-BG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reengineering</a:t>
            </a:r>
            <a:r>
              <a:rPr lang="bg-BG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Missing documentation and specification of the basic algorithms used in the interpreter</a:t>
            </a:r>
            <a:endParaRPr lang="bg-BG" dirty="0" smtClean="0"/>
          </a:p>
          <a:p>
            <a:pPr algn="just"/>
            <a:r>
              <a:rPr lang="en-US" dirty="0" smtClean="0"/>
              <a:t> </a:t>
            </a:r>
            <a:r>
              <a:rPr lang="en-GB" dirty="0" smtClean="0"/>
              <a:t>Homogeneous environment</a:t>
            </a:r>
            <a:endParaRPr lang="bg-BG" dirty="0" smtClean="0"/>
          </a:p>
          <a:p>
            <a:r>
              <a:rPr lang="en-GB" dirty="0" smtClean="0"/>
              <a:t>Using proven system and already prepared test cases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Reengineering in steps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Iterative hand-made translation</a:t>
            </a:r>
            <a:endParaRPr lang="bg-BG" dirty="0" smtClean="0"/>
          </a:p>
          <a:p>
            <a:pPr lvl="1"/>
            <a:r>
              <a:rPr lang="en-US" dirty="0" smtClean="0"/>
              <a:t>C to Java </a:t>
            </a:r>
            <a:r>
              <a:rPr lang="en-GB" dirty="0" smtClean="0"/>
              <a:t>without changing the imperative structure of the system</a:t>
            </a:r>
            <a:endParaRPr lang="bg-BG" dirty="0" smtClean="0"/>
          </a:p>
          <a:p>
            <a:pPr lvl="1"/>
            <a:r>
              <a:rPr lang="en-GB" dirty="0" smtClean="0"/>
              <a:t>Imperative</a:t>
            </a:r>
            <a:r>
              <a:rPr lang="bg-BG" dirty="0" smtClean="0"/>
              <a:t> </a:t>
            </a:r>
            <a:r>
              <a:rPr lang="en-US" dirty="0" smtClean="0"/>
              <a:t>Java to OO Java</a:t>
            </a:r>
            <a:r>
              <a:rPr lang="bg-BG" dirty="0" smtClean="0"/>
              <a:t> </a:t>
            </a:r>
          </a:p>
          <a:p>
            <a:pPr lvl="1"/>
            <a:r>
              <a:rPr lang="en-US" dirty="0" smtClean="0"/>
              <a:t>OO Java to AO Java (JADE)</a:t>
            </a:r>
          </a:p>
          <a:p>
            <a:pPr lvl="1"/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 schema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6082" name="Picture 2" descr="C:\Documents and Settings\Vladimir Valkanov\Desktop\vlado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238" y="1295400"/>
            <a:ext cx="210502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Schema of the original Tempura          C-code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7" y="2038350"/>
            <a:ext cx="57626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Schema of</a:t>
            </a:r>
            <a:r>
              <a:rPr lang="bg-BG" dirty="0" smtClean="0"/>
              <a:t> </a:t>
            </a:r>
            <a:r>
              <a:rPr lang="en-US" dirty="0" smtClean="0"/>
              <a:t>OO Java version 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447800"/>
            <a:ext cx="57531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Prototype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Imperative</a:t>
            </a:r>
            <a:r>
              <a:rPr lang="bg-BG" dirty="0" smtClean="0"/>
              <a:t> </a:t>
            </a:r>
            <a:r>
              <a:rPr lang="en-US" dirty="0" smtClean="0"/>
              <a:t>Java </a:t>
            </a:r>
            <a:r>
              <a:rPr lang="en-GB" dirty="0" smtClean="0"/>
              <a:t>interpreter</a:t>
            </a:r>
            <a:endParaRPr lang="bg-BG" dirty="0" smtClean="0"/>
          </a:p>
          <a:p>
            <a:pPr lvl="1"/>
            <a:r>
              <a:rPr lang="en-US" dirty="0" smtClean="0"/>
              <a:t>Standard Test Suite </a:t>
            </a:r>
          </a:p>
          <a:p>
            <a:r>
              <a:rPr lang="bg-BG" dirty="0" smtClean="0"/>
              <a:t>ОО </a:t>
            </a:r>
            <a:r>
              <a:rPr lang="en-US" dirty="0" smtClean="0"/>
              <a:t>Java </a:t>
            </a:r>
            <a:r>
              <a:rPr lang="en-GB" dirty="0" smtClean="0"/>
              <a:t>interpreter</a:t>
            </a:r>
            <a:endParaRPr lang="bg-BG" dirty="0" smtClean="0"/>
          </a:p>
          <a:p>
            <a:pPr lvl="1"/>
            <a:r>
              <a:rPr lang="en-US" dirty="0" smtClean="0"/>
              <a:t>Extended Test Suite , received from STRL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 Java </a:t>
            </a:r>
            <a:r>
              <a:rPr lang="en-GB" dirty="0" smtClean="0"/>
              <a:t>interpreter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Possibilities</a:t>
            </a:r>
            <a:endParaRPr lang="bg-BG" dirty="0" smtClean="0"/>
          </a:p>
          <a:p>
            <a:pPr lvl="1"/>
            <a:r>
              <a:rPr lang="en-GB" dirty="0" smtClean="0"/>
              <a:t>Transform the interpreter in a single agent</a:t>
            </a:r>
            <a:endParaRPr lang="bg-BG" dirty="0" smtClean="0"/>
          </a:p>
          <a:p>
            <a:pPr lvl="1"/>
            <a:r>
              <a:rPr lang="en-GB" dirty="0" smtClean="0"/>
              <a:t>Or multi-agent system</a:t>
            </a:r>
            <a:endParaRPr lang="bg-BG" dirty="0" smtClean="0"/>
          </a:p>
          <a:p>
            <a:r>
              <a:rPr lang="en-US" dirty="0" err="1" smtClean="0"/>
              <a:t>InfoStation</a:t>
            </a:r>
            <a:r>
              <a:rPr lang="en-US" dirty="0" smtClean="0"/>
              <a:t> </a:t>
            </a:r>
            <a:r>
              <a:rPr lang="en-GB" dirty="0" smtClean="0"/>
              <a:t>middleware</a:t>
            </a:r>
            <a:r>
              <a:rPr lang="bg-BG" dirty="0" smtClean="0"/>
              <a:t> </a:t>
            </a:r>
          </a:p>
          <a:p>
            <a:pPr lvl="1"/>
            <a:r>
              <a:rPr lang="en-GB" dirty="0" smtClean="0"/>
              <a:t>To substitute </a:t>
            </a:r>
            <a:r>
              <a:rPr lang="en-GB" dirty="0" err="1" smtClean="0"/>
              <a:t>AnaTempura</a:t>
            </a:r>
            <a:endParaRPr lang="en-US" dirty="0" smtClean="0"/>
          </a:p>
          <a:p>
            <a:pPr lvl="1"/>
            <a:r>
              <a:rPr lang="en-GB" dirty="0" smtClean="0"/>
              <a:t>Decentralized delivery of attribute values ​​from the environment</a:t>
            </a:r>
            <a:r>
              <a:rPr lang="bg-BG" dirty="0" smtClean="0"/>
              <a:t> </a:t>
            </a:r>
          </a:p>
          <a:p>
            <a:r>
              <a:rPr lang="en-GB" dirty="0" smtClean="0"/>
              <a:t>Development framework</a:t>
            </a:r>
            <a:endParaRPr lang="bg-BG" dirty="0" smtClean="0"/>
          </a:p>
          <a:p>
            <a:pPr lvl="1"/>
            <a:r>
              <a:rPr lang="en-US" dirty="0" smtClean="0"/>
              <a:t>JADE</a:t>
            </a:r>
          </a:p>
          <a:p>
            <a:r>
              <a:rPr lang="en-US" dirty="0" smtClean="0"/>
              <a:t>BDI </a:t>
            </a:r>
            <a:r>
              <a:rPr lang="en-GB" dirty="0" smtClean="0"/>
              <a:t>architecture</a:t>
            </a:r>
            <a:endParaRPr lang="en-US" dirty="0" smtClean="0"/>
          </a:p>
          <a:p>
            <a:pPr lvl="1"/>
            <a:r>
              <a:rPr lang="en-US" dirty="0" smtClean="0"/>
              <a:t>BDI4JADE </a:t>
            </a:r>
            <a:r>
              <a:rPr lang="en-GB" dirty="0" smtClean="0"/>
              <a:t>plug-in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Package suggestion 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371600" y="1257300"/>
            <a:ext cx="6477000" cy="5372100"/>
            <a:chOff x="1371600" y="685800"/>
            <a:chExt cx="6477000" cy="5372100"/>
          </a:xfrm>
        </p:grpSpPr>
        <p:pic>
          <p:nvPicPr>
            <p:cNvPr id="6" name="Pictur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5450" y="914400"/>
              <a:ext cx="5753100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698" name="Freeform 2"/>
            <p:cNvSpPr>
              <a:spLocks/>
            </p:cNvSpPr>
            <p:nvPr/>
          </p:nvSpPr>
          <p:spPr bwMode="auto">
            <a:xfrm>
              <a:off x="2560637" y="685800"/>
              <a:ext cx="944563" cy="933450"/>
            </a:xfrm>
            <a:custGeom>
              <a:avLst/>
              <a:gdLst/>
              <a:ahLst/>
              <a:cxnLst>
                <a:cxn ang="0">
                  <a:pos x="764" y="0"/>
                </a:cxn>
                <a:cxn ang="0">
                  <a:pos x="554" y="75"/>
                </a:cxn>
                <a:cxn ang="0">
                  <a:pos x="404" y="180"/>
                </a:cxn>
                <a:cxn ang="0">
                  <a:pos x="164" y="270"/>
                </a:cxn>
                <a:cxn ang="0">
                  <a:pos x="89" y="405"/>
                </a:cxn>
                <a:cxn ang="0">
                  <a:pos x="179" y="1140"/>
                </a:cxn>
                <a:cxn ang="0">
                  <a:pos x="344" y="1275"/>
                </a:cxn>
                <a:cxn ang="0">
                  <a:pos x="449" y="1350"/>
                </a:cxn>
                <a:cxn ang="0">
                  <a:pos x="794" y="1470"/>
                </a:cxn>
                <a:cxn ang="0">
                  <a:pos x="1274" y="1365"/>
                </a:cxn>
                <a:cxn ang="0">
                  <a:pos x="1409" y="870"/>
                </a:cxn>
                <a:cxn ang="0">
                  <a:pos x="1439" y="750"/>
                </a:cxn>
                <a:cxn ang="0">
                  <a:pos x="1424" y="360"/>
                </a:cxn>
                <a:cxn ang="0">
                  <a:pos x="1244" y="225"/>
                </a:cxn>
                <a:cxn ang="0">
                  <a:pos x="1064" y="90"/>
                </a:cxn>
                <a:cxn ang="0">
                  <a:pos x="764" y="0"/>
                </a:cxn>
              </a:cxnLst>
              <a:rect l="0" t="0" r="r" b="b"/>
              <a:pathLst>
                <a:path w="1487" h="1470">
                  <a:moveTo>
                    <a:pt x="764" y="0"/>
                  </a:moveTo>
                  <a:cubicBezTo>
                    <a:pt x="686" y="16"/>
                    <a:pt x="624" y="40"/>
                    <a:pt x="554" y="75"/>
                  </a:cubicBezTo>
                  <a:cubicBezTo>
                    <a:pt x="500" y="102"/>
                    <a:pt x="460" y="156"/>
                    <a:pt x="404" y="180"/>
                  </a:cubicBezTo>
                  <a:cubicBezTo>
                    <a:pt x="323" y="215"/>
                    <a:pt x="238" y="220"/>
                    <a:pt x="164" y="270"/>
                  </a:cubicBezTo>
                  <a:cubicBezTo>
                    <a:pt x="134" y="315"/>
                    <a:pt x="119" y="360"/>
                    <a:pt x="89" y="405"/>
                  </a:cubicBezTo>
                  <a:cubicBezTo>
                    <a:pt x="9" y="723"/>
                    <a:pt x="0" y="925"/>
                    <a:pt x="179" y="1140"/>
                  </a:cubicBezTo>
                  <a:cubicBezTo>
                    <a:pt x="231" y="1203"/>
                    <a:pt x="263" y="1248"/>
                    <a:pt x="344" y="1275"/>
                  </a:cubicBezTo>
                  <a:cubicBezTo>
                    <a:pt x="351" y="1280"/>
                    <a:pt x="432" y="1343"/>
                    <a:pt x="449" y="1350"/>
                  </a:cubicBezTo>
                  <a:cubicBezTo>
                    <a:pt x="560" y="1398"/>
                    <a:pt x="692" y="1402"/>
                    <a:pt x="794" y="1470"/>
                  </a:cubicBezTo>
                  <a:cubicBezTo>
                    <a:pt x="961" y="1460"/>
                    <a:pt x="1131" y="1460"/>
                    <a:pt x="1274" y="1365"/>
                  </a:cubicBezTo>
                  <a:cubicBezTo>
                    <a:pt x="1387" y="1196"/>
                    <a:pt x="1370" y="1065"/>
                    <a:pt x="1409" y="870"/>
                  </a:cubicBezTo>
                  <a:cubicBezTo>
                    <a:pt x="1417" y="830"/>
                    <a:pt x="1431" y="790"/>
                    <a:pt x="1439" y="750"/>
                  </a:cubicBezTo>
                  <a:cubicBezTo>
                    <a:pt x="1446" y="655"/>
                    <a:pt x="1487" y="454"/>
                    <a:pt x="1424" y="360"/>
                  </a:cubicBezTo>
                  <a:cubicBezTo>
                    <a:pt x="1383" y="298"/>
                    <a:pt x="1304" y="265"/>
                    <a:pt x="1244" y="225"/>
                  </a:cubicBezTo>
                  <a:cubicBezTo>
                    <a:pt x="1185" y="186"/>
                    <a:pt x="1134" y="113"/>
                    <a:pt x="1064" y="90"/>
                  </a:cubicBezTo>
                  <a:cubicBezTo>
                    <a:pt x="965" y="57"/>
                    <a:pt x="857" y="46"/>
                    <a:pt x="764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9699" name="Freeform 3"/>
            <p:cNvSpPr>
              <a:spLocks/>
            </p:cNvSpPr>
            <p:nvPr/>
          </p:nvSpPr>
          <p:spPr bwMode="auto">
            <a:xfrm>
              <a:off x="1371600" y="914400"/>
              <a:ext cx="2085975" cy="2743200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570" y="30"/>
                </a:cxn>
                <a:cxn ang="0">
                  <a:pos x="900" y="135"/>
                </a:cxn>
                <a:cxn ang="0">
                  <a:pos x="1170" y="195"/>
                </a:cxn>
                <a:cxn ang="0">
                  <a:pos x="1365" y="285"/>
                </a:cxn>
                <a:cxn ang="0">
                  <a:pos x="1935" y="690"/>
                </a:cxn>
                <a:cxn ang="0">
                  <a:pos x="2040" y="885"/>
                </a:cxn>
                <a:cxn ang="0">
                  <a:pos x="2145" y="1050"/>
                </a:cxn>
                <a:cxn ang="0">
                  <a:pos x="2220" y="1170"/>
                </a:cxn>
                <a:cxn ang="0">
                  <a:pos x="2370" y="1320"/>
                </a:cxn>
                <a:cxn ang="0">
                  <a:pos x="2475" y="1395"/>
                </a:cxn>
                <a:cxn ang="0">
                  <a:pos x="2550" y="1485"/>
                </a:cxn>
                <a:cxn ang="0">
                  <a:pos x="2595" y="1500"/>
                </a:cxn>
                <a:cxn ang="0">
                  <a:pos x="2640" y="1530"/>
                </a:cxn>
                <a:cxn ang="0">
                  <a:pos x="2730" y="1545"/>
                </a:cxn>
                <a:cxn ang="0">
                  <a:pos x="2865" y="1590"/>
                </a:cxn>
                <a:cxn ang="0">
                  <a:pos x="2940" y="1620"/>
                </a:cxn>
                <a:cxn ang="0">
                  <a:pos x="3030" y="1680"/>
                </a:cxn>
                <a:cxn ang="0">
                  <a:pos x="3120" y="1710"/>
                </a:cxn>
                <a:cxn ang="0">
                  <a:pos x="3165" y="1770"/>
                </a:cxn>
                <a:cxn ang="0">
                  <a:pos x="3180" y="1845"/>
                </a:cxn>
                <a:cxn ang="0">
                  <a:pos x="3255" y="2100"/>
                </a:cxn>
                <a:cxn ang="0">
                  <a:pos x="3285" y="2280"/>
                </a:cxn>
                <a:cxn ang="0">
                  <a:pos x="3270" y="2580"/>
                </a:cxn>
                <a:cxn ang="0">
                  <a:pos x="3030" y="2715"/>
                </a:cxn>
                <a:cxn ang="0">
                  <a:pos x="2745" y="2805"/>
                </a:cxn>
                <a:cxn ang="0">
                  <a:pos x="2580" y="2835"/>
                </a:cxn>
                <a:cxn ang="0">
                  <a:pos x="2370" y="2895"/>
                </a:cxn>
                <a:cxn ang="0">
                  <a:pos x="2175" y="2955"/>
                </a:cxn>
                <a:cxn ang="0">
                  <a:pos x="2055" y="3120"/>
                </a:cxn>
                <a:cxn ang="0">
                  <a:pos x="1995" y="3315"/>
                </a:cxn>
                <a:cxn ang="0">
                  <a:pos x="1980" y="3405"/>
                </a:cxn>
                <a:cxn ang="0">
                  <a:pos x="1920" y="3540"/>
                </a:cxn>
                <a:cxn ang="0">
                  <a:pos x="1710" y="3810"/>
                </a:cxn>
                <a:cxn ang="0">
                  <a:pos x="1665" y="3855"/>
                </a:cxn>
                <a:cxn ang="0">
                  <a:pos x="1605" y="3975"/>
                </a:cxn>
                <a:cxn ang="0">
                  <a:pos x="1515" y="4050"/>
                </a:cxn>
                <a:cxn ang="0">
                  <a:pos x="1470" y="4110"/>
                </a:cxn>
                <a:cxn ang="0">
                  <a:pos x="1320" y="4170"/>
                </a:cxn>
                <a:cxn ang="0">
                  <a:pos x="1215" y="4215"/>
                </a:cxn>
                <a:cxn ang="0">
                  <a:pos x="1080" y="4275"/>
                </a:cxn>
                <a:cxn ang="0">
                  <a:pos x="930" y="4320"/>
                </a:cxn>
                <a:cxn ang="0">
                  <a:pos x="645" y="4305"/>
                </a:cxn>
                <a:cxn ang="0">
                  <a:pos x="555" y="4245"/>
                </a:cxn>
                <a:cxn ang="0">
                  <a:pos x="390" y="4125"/>
                </a:cxn>
                <a:cxn ang="0">
                  <a:pos x="195" y="3840"/>
                </a:cxn>
                <a:cxn ang="0">
                  <a:pos x="135" y="3720"/>
                </a:cxn>
                <a:cxn ang="0">
                  <a:pos x="165" y="2850"/>
                </a:cxn>
                <a:cxn ang="0">
                  <a:pos x="210" y="2505"/>
                </a:cxn>
                <a:cxn ang="0">
                  <a:pos x="210" y="1455"/>
                </a:cxn>
                <a:cxn ang="0">
                  <a:pos x="150" y="1215"/>
                </a:cxn>
                <a:cxn ang="0">
                  <a:pos x="90" y="1050"/>
                </a:cxn>
                <a:cxn ang="0">
                  <a:pos x="60" y="1005"/>
                </a:cxn>
                <a:cxn ang="0">
                  <a:pos x="15" y="870"/>
                </a:cxn>
                <a:cxn ang="0">
                  <a:pos x="0" y="825"/>
                </a:cxn>
                <a:cxn ang="0">
                  <a:pos x="15" y="540"/>
                </a:cxn>
                <a:cxn ang="0">
                  <a:pos x="30" y="465"/>
                </a:cxn>
                <a:cxn ang="0">
                  <a:pos x="60" y="375"/>
                </a:cxn>
                <a:cxn ang="0">
                  <a:pos x="90" y="150"/>
                </a:cxn>
                <a:cxn ang="0">
                  <a:pos x="195" y="120"/>
                </a:cxn>
                <a:cxn ang="0">
                  <a:pos x="270" y="45"/>
                </a:cxn>
                <a:cxn ang="0">
                  <a:pos x="315" y="30"/>
                </a:cxn>
                <a:cxn ang="0">
                  <a:pos x="315" y="0"/>
                </a:cxn>
              </a:cxnLst>
              <a:rect l="0" t="0" r="r" b="b"/>
              <a:pathLst>
                <a:path w="3285" h="4320">
                  <a:moveTo>
                    <a:pt x="315" y="0"/>
                  </a:moveTo>
                  <a:cubicBezTo>
                    <a:pt x="399" y="8"/>
                    <a:pt x="487" y="11"/>
                    <a:pt x="570" y="30"/>
                  </a:cubicBezTo>
                  <a:cubicBezTo>
                    <a:pt x="684" y="55"/>
                    <a:pt x="788" y="107"/>
                    <a:pt x="900" y="135"/>
                  </a:cubicBezTo>
                  <a:cubicBezTo>
                    <a:pt x="990" y="157"/>
                    <a:pt x="1079" y="177"/>
                    <a:pt x="1170" y="195"/>
                  </a:cubicBezTo>
                  <a:cubicBezTo>
                    <a:pt x="1234" y="234"/>
                    <a:pt x="1294" y="261"/>
                    <a:pt x="1365" y="285"/>
                  </a:cubicBezTo>
                  <a:cubicBezTo>
                    <a:pt x="1550" y="424"/>
                    <a:pt x="1772" y="527"/>
                    <a:pt x="1935" y="690"/>
                  </a:cubicBezTo>
                  <a:cubicBezTo>
                    <a:pt x="1959" y="761"/>
                    <a:pt x="2010" y="817"/>
                    <a:pt x="2040" y="885"/>
                  </a:cubicBezTo>
                  <a:cubicBezTo>
                    <a:pt x="2082" y="980"/>
                    <a:pt x="2055" y="990"/>
                    <a:pt x="2145" y="1050"/>
                  </a:cubicBezTo>
                  <a:cubicBezTo>
                    <a:pt x="2181" y="1157"/>
                    <a:pt x="2149" y="1122"/>
                    <a:pt x="2220" y="1170"/>
                  </a:cubicBezTo>
                  <a:cubicBezTo>
                    <a:pt x="2258" y="1226"/>
                    <a:pt x="2319" y="1276"/>
                    <a:pt x="2370" y="1320"/>
                  </a:cubicBezTo>
                  <a:cubicBezTo>
                    <a:pt x="2438" y="1380"/>
                    <a:pt x="2397" y="1317"/>
                    <a:pt x="2475" y="1395"/>
                  </a:cubicBezTo>
                  <a:cubicBezTo>
                    <a:pt x="2530" y="1450"/>
                    <a:pt x="2476" y="1436"/>
                    <a:pt x="2550" y="1485"/>
                  </a:cubicBezTo>
                  <a:cubicBezTo>
                    <a:pt x="2563" y="1494"/>
                    <a:pt x="2581" y="1493"/>
                    <a:pt x="2595" y="1500"/>
                  </a:cubicBezTo>
                  <a:cubicBezTo>
                    <a:pt x="2611" y="1508"/>
                    <a:pt x="2623" y="1524"/>
                    <a:pt x="2640" y="1530"/>
                  </a:cubicBezTo>
                  <a:cubicBezTo>
                    <a:pt x="2669" y="1540"/>
                    <a:pt x="2701" y="1537"/>
                    <a:pt x="2730" y="1545"/>
                  </a:cubicBezTo>
                  <a:cubicBezTo>
                    <a:pt x="2776" y="1557"/>
                    <a:pt x="2821" y="1572"/>
                    <a:pt x="2865" y="1590"/>
                  </a:cubicBezTo>
                  <a:cubicBezTo>
                    <a:pt x="2890" y="1600"/>
                    <a:pt x="2916" y="1607"/>
                    <a:pt x="2940" y="1620"/>
                  </a:cubicBezTo>
                  <a:cubicBezTo>
                    <a:pt x="2972" y="1637"/>
                    <a:pt x="2996" y="1669"/>
                    <a:pt x="3030" y="1680"/>
                  </a:cubicBezTo>
                  <a:cubicBezTo>
                    <a:pt x="3060" y="1690"/>
                    <a:pt x="3120" y="1710"/>
                    <a:pt x="3120" y="1710"/>
                  </a:cubicBezTo>
                  <a:cubicBezTo>
                    <a:pt x="3135" y="1730"/>
                    <a:pt x="3155" y="1747"/>
                    <a:pt x="3165" y="1770"/>
                  </a:cubicBezTo>
                  <a:cubicBezTo>
                    <a:pt x="3175" y="1793"/>
                    <a:pt x="3173" y="1820"/>
                    <a:pt x="3180" y="1845"/>
                  </a:cubicBezTo>
                  <a:cubicBezTo>
                    <a:pt x="3203" y="1930"/>
                    <a:pt x="3239" y="2013"/>
                    <a:pt x="3255" y="2100"/>
                  </a:cubicBezTo>
                  <a:cubicBezTo>
                    <a:pt x="3266" y="2160"/>
                    <a:pt x="3285" y="2280"/>
                    <a:pt x="3285" y="2280"/>
                  </a:cubicBezTo>
                  <a:cubicBezTo>
                    <a:pt x="3280" y="2380"/>
                    <a:pt x="3283" y="2481"/>
                    <a:pt x="3270" y="2580"/>
                  </a:cubicBezTo>
                  <a:cubicBezTo>
                    <a:pt x="3258" y="2671"/>
                    <a:pt x="3092" y="2699"/>
                    <a:pt x="3030" y="2715"/>
                  </a:cubicBezTo>
                  <a:cubicBezTo>
                    <a:pt x="2934" y="2739"/>
                    <a:pt x="2842" y="2783"/>
                    <a:pt x="2745" y="2805"/>
                  </a:cubicBezTo>
                  <a:cubicBezTo>
                    <a:pt x="2690" y="2817"/>
                    <a:pt x="2635" y="2823"/>
                    <a:pt x="2580" y="2835"/>
                  </a:cubicBezTo>
                  <a:cubicBezTo>
                    <a:pt x="2509" y="2851"/>
                    <a:pt x="2441" y="2879"/>
                    <a:pt x="2370" y="2895"/>
                  </a:cubicBezTo>
                  <a:cubicBezTo>
                    <a:pt x="2298" y="2911"/>
                    <a:pt x="2241" y="2922"/>
                    <a:pt x="2175" y="2955"/>
                  </a:cubicBezTo>
                  <a:cubicBezTo>
                    <a:pt x="2143" y="3020"/>
                    <a:pt x="2095" y="3060"/>
                    <a:pt x="2055" y="3120"/>
                  </a:cubicBezTo>
                  <a:cubicBezTo>
                    <a:pt x="2038" y="3186"/>
                    <a:pt x="2017" y="3250"/>
                    <a:pt x="1995" y="3315"/>
                  </a:cubicBezTo>
                  <a:cubicBezTo>
                    <a:pt x="1985" y="3344"/>
                    <a:pt x="1989" y="3376"/>
                    <a:pt x="1980" y="3405"/>
                  </a:cubicBezTo>
                  <a:cubicBezTo>
                    <a:pt x="1966" y="3452"/>
                    <a:pt x="1944" y="3497"/>
                    <a:pt x="1920" y="3540"/>
                  </a:cubicBezTo>
                  <a:cubicBezTo>
                    <a:pt x="1864" y="3643"/>
                    <a:pt x="1783" y="3722"/>
                    <a:pt x="1710" y="3810"/>
                  </a:cubicBezTo>
                  <a:cubicBezTo>
                    <a:pt x="1696" y="3826"/>
                    <a:pt x="1676" y="3837"/>
                    <a:pt x="1665" y="3855"/>
                  </a:cubicBezTo>
                  <a:cubicBezTo>
                    <a:pt x="1641" y="3893"/>
                    <a:pt x="1637" y="3943"/>
                    <a:pt x="1605" y="3975"/>
                  </a:cubicBezTo>
                  <a:cubicBezTo>
                    <a:pt x="1577" y="4003"/>
                    <a:pt x="1543" y="4022"/>
                    <a:pt x="1515" y="4050"/>
                  </a:cubicBezTo>
                  <a:cubicBezTo>
                    <a:pt x="1497" y="4068"/>
                    <a:pt x="1488" y="4092"/>
                    <a:pt x="1470" y="4110"/>
                  </a:cubicBezTo>
                  <a:cubicBezTo>
                    <a:pt x="1431" y="4149"/>
                    <a:pt x="1371" y="4157"/>
                    <a:pt x="1320" y="4170"/>
                  </a:cubicBezTo>
                  <a:cubicBezTo>
                    <a:pt x="1241" y="4223"/>
                    <a:pt x="1312" y="4183"/>
                    <a:pt x="1215" y="4215"/>
                  </a:cubicBezTo>
                  <a:cubicBezTo>
                    <a:pt x="1110" y="4250"/>
                    <a:pt x="1171" y="4236"/>
                    <a:pt x="1080" y="4275"/>
                  </a:cubicBezTo>
                  <a:cubicBezTo>
                    <a:pt x="1032" y="4295"/>
                    <a:pt x="979" y="4304"/>
                    <a:pt x="930" y="4320"/>
                  </a:cubicBezTo>
                  <a:cubicBezTo>
                    <a:pt x="835" y="4315"/>
                    <a:pt x="740" y="4314"/>
                    <a:pt x="645" y="4305"/>
                  </a:cubicBezTo>
                  <a:cubicBezTo>
                    <a:pt x="591" y="4300"/>
                    <a:pt x="596" y="4279"/>
                    <a:pt x="555" y="4245"/>
                  </a:cubicBezTo>
                  <a:cubicBezTo>
                    <a:pt x="502" y="4202"/>
                    <a:pt x="435" y="4176"/>
                    <a:pt x="390" y="4125"/>
                  </a:cubicBezTo>
                  <a:cubicBezTo>
                    <a:pt x="314" y="4041"/>
                    <a:pt x="249" y="3939"/>
                    <a:pt x="195" y="3840"/>
                  </a:cubicBezTo>
                  <a:cubicBezTo>
                    <a:pt x="174" y="3801"/>
                    <a:pt x="135" y="3720"/>
                    <a:pt x="135" y="3720"/>
                  </a:cubicBezTo>
                  <a:cubicBezTo>
                    <a:pt x="98" y="3427"/>
                    <a:pt x="136" y="3140"/>
                    <a:pt x="165" y="2850"/>
                  </a:cubicBezTo>
                  <a:cubicBezTo>
                    <a:pt x="177" y="2728"/>
                    <a:pt x="181" y="2622"/>
                    <a:pt x="210" y="2505"/>
                  </a:cubicBezTo>
                  <a:cubicBezTo>
                    <a:pt x="237" y="2025"/>
                    <a:pt x="235" y="2182"/>
                    <a:pt x="210" y="1455"/>
                  </a:cubicBezTo>
                  <a:cubicBezTo>
                    <a:pt x="207" y="1374"/>
                    <a:pt x="195" y="1282"/>
                    <a:pt x="150" y="1215"/>
                  </a:cubicBezTo>
                  <a:cubicBezTo>
                    <a:pt x="135" y="1155"/>
                    <a:pt x="121" y="1104"/>
                    <a:pt x="90" y="1050"/>
                  </a:cubicBezTo>
                  <a:cubicBezTo>
                    <a:pt x="81" y="1034"/>
                    <a:pt x="67" y="1021"/>
                    <a:pt x="60" y="1005"/>
                  </a:cubicBezTo>
                  <a:cubicBezTo>
                    <a:pt x="60" y="1005"/>
                    <a:pt x="23" y="893"/>
                    <a:pt x="15" y="870"/>
                  </a:cubicBezTo>
                  <a:cubicBezTo>
                    <a:pt x="10" y="855"/>
                    <a:pt x="0" y="825"/>
                    <a:pt x="0" y="825"/>
                  </a:cubicBezTo>
                  <a:cubicBezTo>
                    <a:pt x="5" y="730"/>
                    <a:pt x="7" y="635"/>
                    <a:pt x="15" y="540"/>
                  </a:cubicBezTo>
                  <a:cubicBezTo>
                    <a:pt x="17" y="515"/>
                    <a:pt x="23" y="490"/>
                    <a:pt x="30" y="465"/>
                  </a:cubicBezTo>
                  <a:cubicBezTo>
                    <a:pt x="38" y="434"/>
                    <a:pt x="60" y="375"/>
                    <a:pt x="60" y="375"/>
                  </a:cubicBezTo>
                  <a:cubicBezTo>
                    <a:pt x="60" y="373"/>
                    <a:pt x="81" y="166"/>
                    <a:pt x="90" y="150"/>
                  </a:cubicBezTo>
                  <a:cubicBezTo>
                    <a:pt x="93" y="144"/>
                    <a:pt x="178" y="124"/>
                    <a:pt x="195" y="120"/>
                  </a:cubicBezTo>
                  <a:cubicBezTo>
                    <a:pt x="225" y="75"/>
                    <a:pt x="220" y="70"/>
                    <a:pt x="270" y="45"/>
                  </a:cubicBezTo>
                  <a:cubicBezTo>
                    <a:pt x="284" y="38"/>
                    <a:pt x="304" y="41"/>
                    <a:pt x="315" y="30"/>
                  </a:cubicBezTo>
                  <a:cubicBezTo>
                    <a:pt x="322" y="23"/>
                    <a:pt x="315" y="1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3606800" y="698500"/>
              <a:ext cx="1117600" cy="1130300"/>
            </a:xfrm>
            <a:custGeom>
              <a:avLst/>
              <a:gdLst/>
              <a:ahLst/>
              <a:cxnLst>
                <a:cxn ang="0">
                  <a:pos x="514" y="26"/>
                </a:cxn>
                <a:cxn ang="0">
                  <a:pos x="424" y="71"/>
                </a:cxn>
                <a:cxn ang="0">
                  <a:pos x="379" y="116"/>
                </a:cxn>
                <a:cxn ang="0">
                  <a:pos x="334" y="131"/>
                </a:cxn>
                <a:cxn ang="0">
                  <a:pos x="184" y="221"/>
                </a:cxn>
                <a:cxn ang="0">
                  <a:pos x="79" y="401"/>
                </a:cxn>
                <a:cxn ang="0">
                  <a:pos x="94" y="1121"/>
                </a:cxn>
                <a:cxn ang="0">
                  <a:pos x="214" y="1346"/>
                </a:cxn>
                <a:cxn ang="0">
                  <a:pos x="334" y="1541"/>
                </a:cxn>
                <a:cxn ang="0">
                  <a:pos x="664" y="1706"/>
                </a:cxn>
                <a:cxn ang="0">
                  <a:pos x="724" y="1736"/>
                </a:cxn>
                <a:cxn ang="0">
                  <a:pos x="784" y="1751"/>
                </a:cxn>
                <a:cxn ang="0">
                  <a:pos x="874" y="1781"/>
                </a:cxn>
                <a:cxn ang="0">
                  <a:pos x="1189" y="1661"/>
                </a:cxn>
                <a:cxn ang="0">
                  <a:pos x="1234" y="1646"/>
                </a:cxn>
                <a:cxn ang="0">
                  <a:pos x="1414" y="1511"/>
                </a:cxn>
                <a:cxn ang="0">
                  <a:pos x="1444" y="1466"/>
                </a:cxn>
                <a:cxn ang="0">
                  <a:pos x="1459" y="1421"/>
                </a:cxn>
                <a:cxn ang="0">
                  <a:pos x="1519" y="1331"/>
                </a:cxn>
                <a:cxn ang="0">
                  <a:pos x="1579" y="1196"/>
                </a:cxn>
                <a:cxn ang="0">
                  <a:pos x="1639" y="1106"/>
                </a:cxn>
                <a:cxn ang="0">
                  <a:pos x="1699" y="971"/>
                </a:cxn>
                <a:cxn ang="0">
                  <a:pos x="1759" y="761"/>
                </a:cxn>
                <a:cxn ang="0">
                  <a:pos x="1699" y="311"/>
                </a:cxn>
                <a:cxn ang="0">
                  <a:pos x="1504" y="191"/>
                </a:cxn>
                <a:cxn ang="0">
                  <a:pos x="1414" y="116"/>
                </a:cxn>
                <a:cxn ang="0">
                  <a:pos x="514" y="26"/>
                </a:cxn>
              </a:cxnLst>
              <a:rect l="0" t="0" r="r" b="b"/>
              <a:pathLst>
                <a:path w="1759" h="1781">
                  <a:moveTo>
                    <a:pt x="514" y="26"/>
                  </a:moveTo>
                  <a:cubicBezTo>
                    <a:pt x="486" y="45"/>
                    <a:pt x="452" y="52"/>
                    <a:pt x="424" y="71"/>
                  </a:cubicBezTo>
                  <a:cubicBezTo>
                    <a:pt x="406" y="83"/>
                    <a:pt x="397" y="104"/>
                    <a:pt x="379" y="116"/>
                  </a:cubicBezTo>
                  <a:cubicBezTo>
                    <a:pt x="366" y="125"/>
                    <a:pt x="348" y="124"/>
                    <a:pt x="334" y="131"/>
                  </a:cubicBezTo>
                  <a:cubicBezTo>
                    <a:pt x="283" y="156"/>
                    <a:pt x="231" y="189"/>
                    <a:pt x="184" y="221"/>
                  </a:cubicBezTo>
                  <a:cubicBezTo>
                    <a:pt x="143" y="283"/>
                    <a:pt x="102" y="332"/>
                    <a:pt x="79" y="401"/>
                  </a:cubicBezTo>
                  <a:cubicBezTo>
                    <a:pt x="50" y="630"/>
                    <a:pt x="0" y="901"/>
                    <a:pt x="94" y="1121"/>
                  </a:cubicBezTo>
                  <a:cubicBezTo>
                    <a:pt x="127" y="1198"/>
                    <a:pt x="172" y="1273"/>
                    <a:pt x="214" y="1346"/>
                  </a:cubicBezTo>
                  <a:cubicBezTo>
                    <a:pt x="250" y="1409"/>
                    <a:pt x="278" y="1491"/>
                    <a:pt x="334" y="1541"/>
                  </a:cubicBezTo>
                  <a:cubicBezTo>
                    <a:pt x="426" y="1623"/>
                    <a:pt x="550" y="1668"/>
                    <a:pt x="664" y="1706"/>
                  </a:cubicBezTo>
                  <a:cubicBezTo>
                    <a:pt x="685" y="1713"/>
                    <a:pt x="703" y="1728"/>
                    <a:pt x="724" y="1736"/>
                  </a:cubicBezTo>
                  <a:cubicBezTo>
                    <a:pt x="743" y="1743"/>
                    <a:pt x="764" y="1745"/>
                    <a:pt x="784" y="1751"/>
                  </a:cubicBezTo>
                  <a:cubicBezTo>
                    <a:pt x="814" y="1760"/>
                    <a:pt x="874" y="1781"/>
                    <a:pt x="874" y="1781"/>
                  </a:cubicBezTo>
                  <a:cubicBezTo>
                    <a:pt x="992" y="1757"/>
                    <a:pt x="1084" y="1714"/>
                    <a:pt x="1189" y="1661"/>
                  </a:cubicBezTo>
                  <a:cubicBezTo>
                    <a:pt x="1203" y="1654"/>
                    <a:pt x="1220" y="1654"/>
                    <a:pt x="1234" y="1646"/>
                  </a:cubicBezTo>
                  <a:cubicBezTo>
                    <a:pt x="1305" y="1607"/>
                    <a:pt x="1348" y="1555"/>
                    <a:pt x="1414" y="1511"/>
                  </a:cubicBezTo>
                  <a:cubicBezTo>
                    <a:pt x="1424" y="1496"/>
                    <a:pt x="1436" y="1482"/>
                    <a:pt x="1444" y="1466"/>
                  </a:cubicBezTo>
                  <a:cubicBezTo>
                    <a:pt x="1451" y="1452"/>
                    <a:pt x="1451" y="1435"/>
                    <a:pt x="1459" y="1421"/>
                  </a:cubicBezTo>
                  <a:cubicBezTo>
                    <a:pt x="1477" y="1389"/>
                    <a:pt x="1499" y="1361"/>
                    <a:pt x="1519" y="1331"/>
                  </a:cubicBezTo>
                  <a:cubicBezTo>
                    <a:pt x="1542" y="1297"/>
                    <a:pt x="1559" y="1233"/>
                    <a:pt x="1579" y="1196"/>
                  </a:cubicBezTo>
                  <a:cubicBezTo>
                    <a:pt x="1597" y="1164"/>
                    <a:pt x="1628" y="1140"/>
                    <a:pt x="1639" y="1106"/>
                  </a:cubicBezTo>
                  <a:cubicBezTo>
                    <a:pt x="1716" y="874"/>
                    <a:pt x="1628" y="1114"/>
                    <a:pt x="1699" y="971"/>
                  </a:cubicBezTo>
                  <a:cubicBezTo>
                    <a:pt x="1731" y="907"/>
                    <a:pt x="1736" y="830"/>
                    <a:pt x="1759" y="761"/>
                  </a:cubicBezTo>
                  <a:cubicBezTo>
                    <a:pt x="1748" y="535"/>
                    <a:pt x="1756" y="483"/>
                    <a:pt x="1699" y="311"/>
                  </a:cubicBezTo>
                  <a:cubicBezTo>
                    <a:pt x="1688" y="277"/>
                    <a:pt x="1543" y="219"/>
                    <a:pt x="1504" y="191"/>
                  </a:cubicBezTo>
                  <a:cubicBezTo>
                    <a:pt x="1450" y="152"/>
                    <a:pt x="1474" y="142"/>
                    <a:pt x="1414" y="116"/>
                  </a:cubicBezTo>
                  <a:cubicBezTo>
                    <a:pt x="1144" y="0"/>
                    <a:pt x="792" y="26"/>
                    <a:pt x="514" y="26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3590925" y="1865313"/>
              <a:ext cx="1133475" cy="1058862"/>
            </a:xfrm>
            <a:custGeom>
              <a:avLst/>
              <a:gdLst/>
              <a:ahLst/>
              <a:cxnLst>
                <a:cxn ang="0">
                  <a:pos x="930" y="93"/>
                </a:cxn>
                <a:cxn ang="0">
                  <a:pos x="480" y="63"/>
                </a:cxn>
                <a:cxn ang="0">
                  <a:pos x="405" y="78"/>
                </a:cxn>
                <a:cxn ang="0">
                  <a:pos x="315" y="108"/>
                </a:cxn>
                <a:cxn ang="0">
                  <a:pos x="270" y="153"/>
                </a:cxn>
                <a:cxn ang="0">
                  <a:pos x="180" y="213"/>
                </a:cxn>
                <a:cxn ang="0">
                  <a:pos x="45" y="378"/>
                </a:cxn>
                <a:cxn ang="0">
                  <a:pos x="15" y="468"/>
                </a:cxn>
                <a:cxn ang="0">
                  <a:pos x="0" y="513"/>
                </a:cxn>
                <a:cxn ang="0">
                  <a:pos x="15" y="1008"/>
                </a:cxn>
                <a:cxn ang="0">
                  <a:pos x="90" y="1143"/>
                </a:cxn>
                <a:cxn ang="0">
                  <a:pos x="120" y="1203"/>
                </a:cxn>
                <a:cxn ang="0">
                  <a:pos x="540" y="1503"/>
                </a:cxn>
                <a:cxn ang="0">
                  <a:pos x="750" y="1593"/>
                </a:cxn>
                <a:cxn ang="0">
                  <a:pos x="915" y="1668"/>
                </a:cxn>
                <a:cxn ang="0">
                  <a:pos x="1215" y="1653"/>
                </a:cxn>
                <a:cxn ang="0">
                  <a:pos x="1305" y="1638"/>
                </a:cxn>
                <a:cxn ang="0">
                  <a:pos x="1395" y="1578"/>
                </a:cxn>
                <a:cxn ang="0">
                  <a:pos x="1635" y="1203"/>
                </a:cxn>
                <a:cxn ang="0">
                  <a:pos x="1710" y="1038"/>
                </a:cxn>
                <a:cxn ang="0">
                  <a:pos x="1770" y="888"/>
                </a:cxn>
                <a:cxn ang="0">
                  <a:pos x="1680" y="483"/>
                </a:cxn>
                <a:cxn ang="0">
                  <a:pos x="1635" y="438"/>
                </a:cxn>
                <a:cxn ang="0">
                  <a:pos x="1500" y="273"/>
                </a:cxn>
                <a:cxn ang="0">
                  <a:pos x="1245" y="78"/>
                </a:cxn>
                <a:cxn ang="0">
                  <a:pos x="825" y="63"/>
                </a:cxn>
              </a:cxnLst>
              <a:rect l="0" t="0" r="r" b="b"/>
              <a:pathLst>
                <a:path w="1784" h="1668">
                  <a:moveTo>
                    <a:pt x="930" y="93"/>
                  </a:moveTo>
                  <a:cubicBezTo>
                    <a:pt x="791" y="0"/>
                    <a:pt x="661" y="55"/>
                    <a:pt x="480" y="63"/>
                  </a:cubicBezTo>
                  <a:cubicBezTo>
                    <a:pt x="455" y="68"/>
                    <a:pt x="430" y="71"/>
                    <a:pt x="405" y="78"/>
                  </a:cubicBezTo>
                  <a:cubicBezTo>
                    <a:pt x="374" y="86"/>
                    <a:pt x="315" y="108"/>
                    <a:pt x="315" y="108"/>
                  </a:cubicBezTo>
                  <a:cubicBezTo>
                    <a:pt x="300" y="123"/>
                    <a:pt x="287" y="140"/>
                    <a:pt x="270" y="153"/>
                  </a:cubicBezTo>
                  <a:cubicBezTo>
                    <a:pt x="242" y="175"/>
                    <a:pt x="180" y="213"/>
                    <a:pt x="180" y="213"/>
                  </a:cubicBezTo>
                  <a:cubicBezTo>
                    <a:pt x="138" y="277"/>
                    <a:pt x="72" y="298"/>
                    <a:pt x="45" y="378"/>
                  </a:cubicBezTo>
                  <a:cubicBezTo>
                    <a:pt x="35" y="408"/>
                    <a:pt x="25" y="438"/>
                    <a:pt x="15" y="468"/>
                  </a:cubicBezTo>
                  <a:cubicBezTo>
                    <a:pt x="10" y="483"/>
                    <a:pt x="0" y="513"/>
                    <a:pt x="0" y="513"/>
                  </a:cubicBezTo>
                  <a:cubicBezTo>
                    <a:pt x="5" y="678"/>
                    <a:pt x="6" y="843"/>
                    <a:pt x="15" y="1008"/>
                  </a:cubicBezTo>
                  <a:cubicBezTo>
                    <a:pt x="17" y="1051"/>
                    <a:pt x="76" y="1122"/>
                    <a:pt x="90" y="1143"/>
                  </a:cubicBezTo>
                  <a:cubicBezTo>
                    <a:pt x="102" y="1162"/>
                    <a:pt x="106" y="1186"/>
                    <a:pt x="120" y="1203"/>
                  </a:cubicBezTo>
                  <a:cubicBezTo>
                    <a:pt x="232" y="1339"/>
                    <a:pt x="387" y="1426"/>
                    <a:pt x="540" y="1503"/>
                  </a:cubicBezTo>
                  <a:cubicBezTo>
                    <a:pt x="613" y="1540"/>
                    <a:pt x="668" y="1577"/>
                    <a:pt x="750" y="1593"/>
                  </a:cubicBezTo>
                  <a:cubicBezTo>
                    <a:pt x="805" y="1629"/>
                    <a:pt x="851" y="1652"/>
                    <a:pt x="915" y="1668"/>
                  </a:cubicBezTo>
                  <a:cubicBezTo>
                    <a:pt x="1015" y="1663"/>
                    <a:pt x="1115" y="1661"/>
                    <a:pt x="1215" y="1653"/>
                  </a:cubicBezTo>
                  <a:cubicBezTo>
                    <a:pt x="1245" y="1651"/>
                    <a:pt x="1277" y="1650"/>
                    <a:pt x="1305" y="1638"/>
                  </a:cubicBezTo>
                  <a:cubicBezTo>
                    <a:pt x="1338" y="1624"/>
                    <a:pt x="1395" y="1578"/>
                    <a:pt x="1395" y="1578"/>
                  </a:cubicBezTo>
                  <a:cubicBezTo>
                    <a:pt x="1476" y="1457"/>
                    <a:pt x="1532" y="1306"/>
                    <a:pt x="1635" y="1203"/>
                  </a:cubicBezTo>
                  <a:cubicBezTo>
                    <a:pt x="1651" y="1138"/>
                    <a:pt x="1685" y="1100"/>
                    <a:pt x="1710" y="1038"/>
                  </a:cubicBezTo>
                  <a:cubicBezTo>
                    <a:pt x="1784" y="853"/>
                    <a:pt x="1700" y="1029"/>
                    <a:pt x="1770" y="888"/>
                  </a:cubicBezTo>
                  <a:cubicBezTo>
                    <a:pt x="1761" y="744"/>
                    <a:pt x="1777" y="599"/>
                    <a:pt x="1680" y="483"/>
                  </a:cubicBezTo>
                  <a:cubicBezTo>
                    <a:pt x="1666" y="467"/>
                    <a:pt x="1648" y="455"/>
                    <a:pt x="1635" y="438"/>
                  </a:cubicBezTo>
                  <a:cubicBezTo>
                    <a:pt x="1581" y="369"/>
                    <a:pt x="1569" y="319"/>
                    <a:pt x="1500" y="273"/>
                  </a:cubicBezTo>
                  <a:cubicBezTo>
                    <a:pt x="1468" y="226"/>
                    <a:pt x="1316" y="82"/>
                    <a:pt x="1245" y="78"/>
                  </a:cubicBezTo>
                  <a:cubicBezTo>
                    <a:pt x="1105" y="69"/>
                    <a:pt x="825" y="63"/>
                    <a:pt x="825" y="6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4818062" y="685800"/>
              <a:ext cx="3030538" cy="3687763"/>
            </a:xfrm>
            <a:custGeom>
              <a:avLst/>
              <a:gdLst/>
              <a:ahLst/>
              <a:cxnLst>
                <a:cxn ang="0">
                  <a:pos x="445" y="165"/>
                </a:cxn>
                <a:cxn ang="0">
                  <a:pos x="415" y="225"/>
                </a:cxn>
                <a:cxn ang="0">
                  <a:pos x="325" y="285"/>
                </a:cxn>
                <a:cxn ang="0">
                  <a:pos x="235" y="360"/>
                </a:cxn>
                <a:cxn ang="0">
                  <a:pos x="145" y="540"/>
                </a:cxn>
                <a:cxn ang="0">
                  <a:pos x="115" y="1005"/>
                </a:cxn>
                <a:cxn ang="0">
                  <a:pos x="85" y="1665"/>
                </a:cxn>
                <a:cxn ang="0">
                  <a:pos x="100" y="2640"/>
                </a:cxn>
                <a:cxn ang="0">
                  <a:pos x="115" y="2760"/>
                </a:cxn>
                <a:cxn ang="0">
                  <a:pos x="190" y="2985"/>
                </a:cxn>
                <a:cxn ang="0">
                  <a:pos x="250" y="3405"/>
                </a:cxn>
                <a:cxn ang="0">
                  <a:pos x="310" y="3615"/>
                </a:cxn>
                <a:cxn ang="0">
                  <a:pos x="415" y="4140"/>
                </a:cxn>
                <a:cxn ang="0">
                  <a:pos x="490" y="4755"/>
                </a:cxn>
                <a:cxn ang="0">
                  <a:pos x="520" y="4920"/>
                </a:cxn>
                <a:cxn ang="0">
                  <a:pos x="655" y="5100"/>
                </a:cxn>
                <a:cxn ang="0">
                  <a:pos x="760" y="5235"/>
                </a:cxn>
                <a:cxn ang="0">
                  <a:pos x="805" y="5325"/>
                </a:cxn>
                <a:cxn ang="0">
                  <a:pos x="1045" y="5415"/>
                </a:cxn>
                <a:cxn ang="0">
                  <a:pos x="1195" y="5520"/>
                </a:cxn>
                <a:cxn ang="0">
                  <a:pos x="1390" y="5640"/>
                </a:cxn>
                <a:cxn ang="0">
                  <a:pos x="2530" y="5760"/>
                </a:cxn>
                <a:cxn ang="0">
                  <a:pos x="3010" y="5745"/>
                </a:cxn>
                <a:cxn ang="0">
                  <a:pos x="3625" y="5610"/>
                </a:cxn>
                <a:cxn ang="0">
                  <a:pos x="3970" y="5550"/>
                </a:cxn>
                <a:cxn ang="0">
                  <a:pos x="4075" y="5505"/>
                </a:cxn>
                <a:cxn ang="0">
                  <a:pos x="4180" y="5445"/>
                </a:cxn>
                <a:cxn ang="0">
                  <a:pos x="4300" y="5340"/>
                </a:cxn>
                <a:cxn ang="0">
                  <a:pos x="4345" y="5310"/>
                </a:cxn>
                <a:cxn ang="0">
                  <a:pos x="4330" y="4725"/>
                </a:cxn>
                <a:cxn ang="0">
                  <a:pos x="4405" y="4155"/>
                </a:cxn>
                <a:cxn ang="0">
                  <a:pos x="4450" y="4005"/>
                </a:cxn>
                <a:cxn ang="0">
                  <a:pos x="4480" y="3885"/>
                </a:cxn>
                <a:cxn ang="0">
                  <a:pos x="4540" y="2760"/>
                </a:cxn>
                <a:cxn ang="0">
                  <a:pos x="4645" y="2370"/>
                </a:cxn>
                <a:cxn ang="0">
                  <a:pos x="4675" y="2220"/>
                </a:cxn>
                <a:cxn ang="0">
                  <a:pos x="4705" y="2130"/>
                </a:cxn>
                <a:cxn ang="0">
                  <a:pos x="4750" y="1725"/>
                </a:cxn>
                <a:cxn ang="0">
                  <a:pos x="4705" y="810"/>
                </a:cxn>
                <a:cxn ang="0">
                  <a:pos x="4615" y="540"/>
                </a:cxn>
                <a:cxn ang="0">
                  <a:pos x="4525" y="315"/>
                </a:cxn>
                <a:cxn ang="0">
                  <a:pos x="4480" y="285"/>
                </a:cxn>
                <a:cxn ang="0">
                  <a:pos x="4240" y="150"/>
                </a:cxn>
                <a:cxn ang="0">
                  <a:pos x="3820" y="90"/>
                </a:cxn>
                <a:cxn ang="0">
                  <a:pos x="3460" y="90"/>
                </a:cxn>
                <a:cxn ang="0">
                  <a:pos x="2695" y="105"/>
                </a:cxn>
                <a:cxn ang="0">
                  <a:pos x="1705" y="45"/>
                </a:cxn>
                <a:cxn ang="0">
                  <a:pos x="1405" y="0"/>
                </a:cxn>
                <a:cxn ang="0">
                  <a:pos x="1090" y="45"/>
                </a:cxn>
                <a:cxn ang="0">
                  <a:pos x="940" y="75"/>
                </a:cxn>
                <a:cxn ang="0">
                  <a:pos x="550" y="165"/>
                </a:cxn>
                <a:cxn ang="0">
                  <a:pos x="325" y="240"/>
                </a:cxn>
              </a:cxnLst>
              <a:rect l="0" t="0" r="r" b="b"/>
              <a:pathLst>
                <a:path w="4772" h="5808">
                  <a:moveTo>
                    <a:pt x="445" y="165"/>
                  </a:moveTo>
                  <a:cubicBezTo>
                    <a:pt x="435" y="185"/>
                    <a:pt x="431" y="209"/>
                    <a:pt x="415" y="225"/>
                  </a:cubicBezTo>
                  <a:cubicBezTo>
                    <a:pt x="390" y="250"/>
                    <a:pt x="355" y="265"/>
                    <a:pt x="325" y="285"/>
                  </a:cubicBezTo>
                  <a:cubicBezTo>
                    <a:pt x="293" y="307"/>
                    <a:pt x="267" y="338"/>
                    <a:pt x="235" y="360"/>
                  </a:cubicBezTo>
                  <a:cubicBezTo>
                    <a:pt x="215" y="419"/>
                    <a:pt x="180" y="488"/>
                    <a:pt x="145" y="540"/>
                  </a:cubicBezTo>
                  <a:cubicBezTo>
                    <a:pt x="138" y="695"/>
                    <a:pt x="121" y="850"/>
                    <a:pt x="115" y="1005"/>
                  </a:cubicBezTo>
                  <a:cubicBezTo>
                    <a:pt x="88" y="1673"/>
                    <a:pt x="150" y="1406"/>
                    <a:pt x="85" y="1665"/>
                  </a:cubicBezTo>
                  <a:cubicBezTo>
                    <a:pt x="64" y="1982"/>
                    <a:pt x="0" y="2340"/>
                    <a:pt x="100" y="2640"/>
                  </a:cubicBezTo>
                  <a:cubicBezTo>
                    <a:pt x="105" y="2680"/>
                    <a:pt x="108" y="2720"/>
                    <a:pt x="115" y="2760"/>
                  </a:cubicBezTo>
                  <a:cubicBezTo>
                    <a:pt x="129" y="2836"/>
                    <a:pt x="171" y="2909"/>
                    <a:pt x="190" y="2985"/>
                  </a:cubicBezTo>
                  <a:cubicBezTo>
                    <a:pt x="199" y="3136"/>
                    <a:pt x="195" y="3267"/>
                    <a:pt x="250" y="3405"/>
                  </a:cubicBezTo>
                  <a:cubicBezTo>
                    <a:pt x="263" y="3496"/>
                    <a:pt x="271" y="3537"/>
                    <a:pt x="310" y="3615"/>
                  </a:cubicBezTo>
                  <a:cubicBezTo>
                    <a:pt x="336" y="3798"/>
                    <a:pt x="346" y="3968"/>
                    <a:pt x="415" y="4140"/>
                  </a:cubicBezTo>
                  <a:cubicBezTo>
                    <a:pt x="428" y="4466"/>
                    <a:pt x="421" y="4503"/>
                    <a:pt x="490" y="4755"/>
                  </a:cubicBezTo>
                  <a:cubicBezTo>
                    <a:pt x="505" y="4809"/>
                    <a:pt x="504" y="4866"/>
                    <a:pt x="520" y="4920"/>
                  </a:cubicBezTo>
                  <a:cubicBezTo>
                    <a:pt x="543" y="4998"/>
                    <a:pt x="608" y="5039"/>
                    <a:pt x="655" y="5100"/>
                  </a:cubicBezTo>
                  <a:cubicBezTo>
                    <a:pt x="794" y="5279"/>
                    <a:pt x="602" y="5077"/>
                    <a:pt x="760" y="5235"/>
                  </a:cubicBezTo>
                  <a:cubicBezTo>
                    <a:pt x="768" y="5260"/>
                    <a:pt x="781" y="5310"/>
                    <a:pt x="805" y="5325"/>
                  </a:cubicBezTo>
                  <a:cubicBezTo>
                    <a:pt x="852" y="5354"/>
                    <a:pt x="991" y="5391"/>
                    <a:pt x="1045" y="5415"/>
                  </a:cubicBezTo>
                  <a:cubicBezTo>
                    <a:pt x="1099" y="5439"/>
                    <a:pt x="1146" y="5487"/>
                    <a:pt x="1195" y="5520"/>
                  </a:cubicBezTo>
                  <a:cubicBezTo>
                    <a:pt x="1244" y="5594"/>
                    <a:pt x="1317" y="5604"/>
                    <a:pt x="1390" y="5640"/>
                  </a:cubicBezTo>
                  <a:cubicBezTo>
                    <a:pt x="1725" y="5808"/>
                    <a:pt x="2197" y="5748"/>
                    <a:pt x="2530" y="5760"/>
                  </a:cubicBezTo>
                  <a:cubicBezTo>
                    <a:pt x="2690" y="5755"/>
                    <a:pt x="2850" y="5754"/>
                    <a:pt x="3010" y="5745"/>
                  </a:cubicBezTo>
                  <a:cubicBezTo>
                    <a:pt x="3220" y="5734"/>
                    <a:pt x="3417" y="5636"/>
                    <a:pt x="3625" y="5610"/>
                  </a:cubicBezTo>
                  <a:cubicBezTo>
                    <a:pt x="3755" y="5567"/>
                    <a:pt x="3822" y="5561"/>
                    <a:pt x="3970" y="5550"/>
                  </a:cubicBezTo>
                  <a:cubicBezTo>
                    <a:pt x="4083" y="5475"/>
                    <a:pt x="3939" y="5563"/>
                    <a:pt x="4075" y="5505"/>
                  </a:cubicBezTo>
                  <a:cubicBezTo>
                    <a:pt x="4112" y="5489"/>
                    <a:pt x="4144" y="5463"/>
                    <a:pt x="4180" y="5445"/>
                  </a:cubicBezTo>
                  <a:cubicBezTo>
                    <a:pt x="4230" y="5370"/>
                    <a:pt x="4195" y="5410"/>
                    <a:pt x="4300" y="5340"/>
                  </a:cubicBezTo>
                  <a:cubicBezTo>
                    <a:pt x="4315" y="5330"/>
                    <a:pt x="4345" y="5310"/>
                    <a:pt x="4345" y="5310"/>
                  </a:cubicBezTo>
                  <a:cubicBezTo>
                    <a:pt x="4407" y="5123"/>
                    <a:pt x="4362" y="4917"/>
                    <a:pt x="4330" y="4725"/>
                  </a:cubicBezTo>
                  <a:cubicBezTo>
                    <a:pt x="4343" y="4351"/>
                    <a:pt x="4296" y="4373"/>
                    <a:pt x="4405" y="4155"/>
                  </a:cubicBezTo>
                  <a:cubicBezTo>
                    <a:pt x="4427" y="4111"/>
                    <a:pt x="4437" y="4053"/>
                    <a:pt x="4450" y="4005"/>
                  </a:cubicBezTo>
                  <a:cubicBezTo>
                    <a:pt x="4461" y="3965"/>
                    <a:pt x="4480" y="3885"/>
                    <a:pt x="4480" y="3885"/>
                  </a:cubicBezTo>
                  <a:cubicBezTo>
                    <a:pt x="4486" y="3530"/>
                    <a:pt x="4441" y="3121"/>
                    <a:pt x="4540" y="2760"/>
                  </a:cubicBezTo>
                  <a:cubicBezTo>
                    <a:pt x="4576" y="2629"/>
                    <a:pt x="4618" y="2503"/>
                    <a:pt x="4645" y="2370"/>
                  </a:cubicBezTo>
                  <a:cubicBezTo>
                    <a:pt x="4661" y="2289"/>
                    <a:pt x="4654" y="2290"/>
                    <a:pt x="4675" y="2220"/>
                  </a:cubicBezTo>
                  <a:cubicBezTo>
                    <a:pt x="4684" y="2190"/>
                    <a:pt x="4705" y="2130"/>
                    <a:pt x="4705" y="2130"/>
                  </a:cubicBezTo>
                  <a:cubicBezTo>
                    <a:pt x="4738" y="1785"/>
                    <a:pt x="4718" y="1919"/>
                    <a:pt x="4750" y="1725"/>
                  </a:cubicBezTo>
                  <a:cubicBezTo>
                    <a:pt x="4765" y="1415"/>
                    <a:pt x="4772" y="1113"/>
                    <a:pt x="4705" y="810"/>
                  </a:cubicBezTo>
                  <a:cubicBezTo>
                    <a:pt x="4683" y="710"/>
                    <a:pt x="4673" y="627"/>
                    <a:pt x="4615" y="540"/>
                  </a:cubicBezTo>
                  <a:cubicBezTo>
                    <a:pt x="4606" y="493"/>
                    <a:pt x="4557" y="353"/>
                    <a:pt x="4525" y="315"/>
                  </a:cubicBezTo>
                  <a:cubicBezTo>
                    <a:pt x="4513" y="301"/>
                    <a:pt x="4495" y="295"/>
                    <a:pt x="4480" y="285"/>
                  </a:cubicBezTo>
                  <a:cubicBezTo>
                    <a:pt x="4426" y="205"/>
                    <a:pt x="4332" y="173"/>
                    <a:pt x="4240" y="150"/>
                  </a:cubicBezTo>
                  <a:cubicBezTo>
                    <a:pt x="4129" y="76"/>
                    <a:pt x="3953" y="103"/>
                    <a:pt x="3820" y="90"/>
                  </a:cubicBezTo>
                  <a:cubicBezTo>
                    <a:pt x="3673" y="41"/>
                    <a:pt x="3809" y="80"/>
                    <a:pt x="3460" y="90"/>
                  </a:cubicBezTo>
                  <a:cubicBezTo>
                    <a:pt x="3205" y="97"/>
                    <a:pt x="2950" y="100"/>
                    <a:pt x="2695" y="105"/>
                  </a:cubicBezTo>
                  <a:cubicBezTo>
                    <a:pt x="2361" y="93"/>
                    <a:pt x="2038" y="59"/>
                    <a:pt x="1705" y="45"/>
                  </a:cubicBezTo>
                  <a:cubicBezTo>
                    <a:pt x="1597" y="34"/>
                    <a:pt x="1510" y="15"/>
                    <a:pt x="1405" y="0"/>
                  </a:cubicBezTo>
                  <a:cubicBezTo>
                    <a:pt x="1300" y="17"/>
                    <a:pt x="1195" y="32"/>
                    <a:pt x="1090" y="45"/>
                  </a:cubicBezTo>
                  <a:cubicBezTo>
                    <a:pt x="965" y="87"/>
                    <a:pt x="1164" y="23"/>
                    <a:pt x="940" y="75"/>
                  </a:cubicBezTo>
                  <a:cubicBezTo>
                    <a:pt x="810" y="105"/>
                    <a:pt x="683" y="146"/>
                    <a:pt x="550" y="165"/>
                  </a:cubicBezTo>
                  <a:cubicBezTo>
                    <a:pt x="481" y="188"/>
                    <a:pt x="395" y="240"/>
                    <a:pt x="325" y="24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3581400" y="2895600"/>
              <a:ext cx="990600" cy="876300"/>
            </a:xfrm>
            <a:custGeom>
              <a:avLst/>
              <a:gdLst/>
              <a:ahLst/>
              <a:cxnLst>
                <a:cxn ang="0">
                  <a:pos x="465" y="15"/>
                </a:cxn>
                <a:cxn ang="0">
                  <a:pos x="240" y="165"/>
                </a:cxn>
                <a:cxn ang="0">
                  <a:pos x="135" y="240"/>
                </a:cxn>
                <a:cxn ang="0">
                  <a:pos x="45" y="330"/>
                </a:cxn>
                <a:cxn ang="0">
                  <a:pos x="0" y="540"/>
                </a:cxn>
                <a:cxn ang="0">
                  <a:pos x="15" y="735"/>
                </a:cxn>
                <a:cxn ang="0">
                  <a:pos x="45" y="780"/>
                </a:cxn>
                <a:cxn ang="0">
                  <a:pos x="135" y="915"/>
                </a:cxn>
                <a:cxn ang="0">
                  <a:pos x="195" y="960"/>
                </a:cxn>
                <a:cxn ang="0">
                  <a:pos x="225" y="1005"/>
                </a:cxn>
                <a:cxn ang="0">
                  <a:pos x="270" y="1020"/>
                </a:cxn>
                <a:cxn ang="0">
                  <a:pos x="480" y="1155"/>
                </a:cxn>
                <a:cxn ang="0">
                  <a:pos x="705" y="1260"/>
                </a:cxn>
                <a:cxn ang="0">
                  <a:pos x="765" y="1320"/>
                </a:cxn>
                <a:cxn ang="0">
                  <a:pos x="930" y="1380"/>
                </a:cxn>
                <a:cxn ang="0">
                  <a:pos x="1380" y="1245"/>
                </a:cxn>
                <a:cxn ang="0">
                  <a:pos x="1515" y="1005"/>
                </a:cxn>
                <a:cxn ang="0">
                  <a:pos x="1545" y="915"/>
                </a:cxn>
                <a:cxn ang="0">
                  <a:pos x="1560" y="870"/>
                </a:cxn>
                <a:cxn ang="0">
                  <a:pos x="1545" y="450"/>
                </a:cxn>
                <a:cxn ang="0">
                  <a:pos x="1035" y="150"/>
                </a:cxn>
                <a:cxn ang="0">
                  <a:pos x="570" y="0"/>
                </a:cxn>
                <a:cxn ang="0">
                  <a:pos x="465" y="15"/>
                </a:cxn>
              </a:cxnLst>
              <a:rect l="0" t="0" r="r" b="b"/>
              <a:pathLst>
                <a:path w="1560" h="1381">
                  <a:moveTo>
                    <a:pt x="465" y="15"/>
                  </a:moveTo>
                  <a:cubicBezTo>
                    <a:pt x="404" y="107"/>
                    <a:pt x="343" y="131"/>
                    <a:pt x="240" y="165"/>
                  </a:cubicBezTo>
                  <a:cubicBezTo>
                    <a:pt x="206" y="191"/>
                    <a:pt x="167" y="211"/>
                    <a:pt x="135" y="240"/>
                  </a:cubicBezTo>
                  <a:cubicBezTo>
                    <a:pt x="103" y="268"/>
                    <a:pt x="45" y="330"/>
                    <a:pt x="45" y="330"/>
                  </a:cubicBezTo>
                  <a:cubicBezTo>
                    <a:pt x="34" y="405"/>
                    <a:pt x="24" y="469"/>
                    <a:pt x="0" y="540"/>
                  </a:cubicBezTo>
                  <a:cubicBezTo>
                    <a:pt x="5" y="605"/>
                    <a:pt x="3" y="671"/>
                    <a:pt x="15" y="735"/>
                  </a:cubicBezTo>
                  <a:cubicBezTo>
                    <a:pt x="18" y="753"/>
                    <a:pt x="37" y="764"/>
                    <a:pt x="45" y="780"/>
                  </a:cubicBezTo>
                  <a:cubicBezTo>
                    <a:pt x="69" y="828"/>
                    <a:pt x="96" y="876"/>
                    <a:pt x="135" y="915"/>
                  </a:cubicBezTo>
                  <a:cubicBezTo>
                    <a:pt x="153" y="933"/>
                    <a:pt x="177" y="942"/>
                    <a:pt x="195" y="960"/>
                  </a:cubicBezTo>
                  <a:cubicBezTo>
                    <a:pt x="208" y="973"/>
                    <a:pt x="211" y="994"/>
                    <a:pt x="225" y="1005"/>
                  </a:cubicBezTo>
                  <a:cubicBezTo>
                    <a:pt x="237" y="1015"/>
                    <a:pt x="256" y="1012"/>
                    <a:pt x="270" y="1020"/>
                  </a:cubicBezTo>
                  <a:cubicBezTo>
                    <a:pt x="342" y="1060"/>
                    <a:pt x="406" y="1118"/>
                    <a:pt x="480" y="1155"/>
                  </a:cubicBezTo>
                  <a:cubicBezTo>
                    <a:pt x="537" y="1184"/>
                    <a:pt x="663" y="1218"/>
                    <a:pt x="705" y="1260"/>
                  </a:cubicBezTo>
                  <a:cubicBezTo>
                    <a:pt x="725" y="1280"/>
                    <a:pt x="741" y="1305"/>
                    <a:pt x="765" y="1320"/>
                  </a:cubicBezTo>
                  <a:cubicBezTo>
                    <a:pt x="785" y="1332"/>
                    <a:pt x="897" y="1364"/>
                    <a:pt x="930" y="1380"/>
                  </a:cubicBezTo>
                  <a:cubicBezTo>
                    <a:pt x="1094" y="1364"/>
                    <a:pt x="1267" y="1381"/>
                    <a:pt x="1380" y="1245"/>
                  </a:cubicBezTo>
                  <a:cubicBezTo>
                    <a:pt x="1425" y="1191"/>
                    <a:pt x="1486" y="1071"/>
                    <a:pt x="1515" y="1005"/>
                  </a:cubicBezTo>
                  <a:cubicBezTo>
                    <a:pt x="1528" y="976"/>
                    <a:pt x="1535" y="945"/>
                    <a:pt x="1545" y="915"/>
                  </a:cubicBezTo>
                  <a:cubicBezTo>
                    <a:pt x="1550" y="900"/>
                    <a:pt x="1560" y="870"/>
                    <a:pt x="1560" y="870"/>
                  </a:cubicBezTo>
                  <a:cubicBezTo>
                    <a:pt x="1555" y="730"/>
                    <a:pt x="1554" y="590"/>
                    <a:pt x="1545" y="450"/>
                  </a:cubicBezTo>
                  <a:cubicBezTo>
                    <a:pt x="1529" y="200"/>
                    <a:pt x="1221" y="166"/>
                    <a:pt x="1035" y="150"/>
                  </a:cubicBezTo>
                  <a:cubicBezTo>
                    <a:pt x="880" y="98"/>
                    <a:pt x="722" y="61"/>
                    <a:pt x="570" y="0"/>
                  </a:cubicBezTo>
                  <a:cubicBezTo>
                    <a:pt x="405" y="16"/>
                    <a:pt x="370" y="15"/>
                    <a:pt x="465" y="15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1447800" y="2886075"/>
              <a:ext cx="3352800" cy="3171825"/>
            </a:xfrm>
            <a:custGeom>
              <a:avLst/>
              <a:gdLst/>
              <a:ahLst/>
              <a:cxnLst>
                <a:cxn ang="0">
                  <a:pos x="720" y="1530"/>
                </a:cxn>
                <a:cxn ang="0">
                  <a:pos x="1065" y="1455"/>
                </a:cxn>
                <a:cxn ang="0">
                  <a:pos x="1455" y="1350"/>
                </a:cxn>
                <a:cxn ang="0">
                  <a:pos x="1590" y="1275"/>
                </a:cxn>
                <a:cxn ang="0">
                  <a:pos x="1770" y="1125"/>
                </a:cxn>
                <a:cxn ang="0">
                  <a:pos x="1980" y="795"/>
                </a:cxn>
                <a:cxn ang="0">
                  <a:pos x="2025" y="345"/>
                </a:cxn>
                <a:cxn ang="0">
                  <a:pos x="2310" y="90"/>
                </a:cxn>
                <a:cxn ang="0">
                  <a:pos x="2610" y="0"/>
                </a:cxn>
                <a:cxn ang="0">
                  <a:pos x="2805" y="45"/>
                </a:cxn>
                <a:cxn ang="0">
                  <a:pos x="3075" y="225"/>
                </a:cxn>
                <a:cxn ang="0">
                  <a:pos x="3285" y="1110"/>
                </a:cxn>
                <a:cxn ang="0">
                  <a:pos x="3435" y="1320"/>
                </a:cxn>
                <a:cxn ang="0">
                  <a:pos x="3750" y="1515"/>
                </a:cxn>
                <a:cxn ang="0">
                  <a:pos x="4215" y="1620"/>
                </a:cxn>
                <a:cxn ang="0">
                  <a:pos x="4860" y="1815"/>
                </a:cxn>
                <a:cxn ang="0">
                  <a:pos x="4935" y="1890"/>
                </a:cxn>
                <a:cxn ang="0">
                  <a:pos x="4995" y="2055"/>
                </a:cxn>
                <a:cxn ang="0">
                  <a:pos x="5145" y="2520"/>
                </a:cxn>
                <a:cxn ang="0">
                  <a:pos x="5235" y="3210"/>
                </a:cxn>
                <a:cxn ang="0">
                  <a:pos x="5265" y="4485"/>
                </a:cxn>
                <a:cxn ang="0">
                  <a:pos x="4980" y="4710"/>
                </a:cxn>
                <a:cxn ang="0">
                  <a:pos x="4110" y="4905"/>
                </a:cxn>
                <a:cxn ang="0">
                  <a:pos x="2430" y="4860"/>
                </a:cxn>
                <a:cxn ang="0">
                  <a:pos x="2055" y="4965"/>
                </a:cxn>
                <a:cxn ang="0">
                  <a:pos x="975" y="4935"/>
                </a:cxn>
                <a:cxn ang="0">
                  <a:pos x="885" y="4890"/>
                </a:cxn>
                <a:cxn ang="0">
                  <a:pos x="615" y="4815"/>
                </a:cxn>
                <a:cxn ang="0">
                  <a:pos x="300" y="4620"/>
                </a:cxn>
                <a:cxn ang="0">
                  <a:pos x="0" y="4185"/>
                </a:cxn>
                <a:cxn ang="0">
                  <a:pos x="45" y="3975"/>
                </a:cxn>
                <a:cxn ang="0">
                  <a:pos x="180" y="3645"/>
                </a:cxn>
                <a:cxn ang="0">
                  <a:pos x="420" y="3090"/>
                </a:cxn>
                <a:cxn ang="0">
                  <a:pos x="465" y="2925"/>
                </a:cxn>
                <a:cxn ang="0">
                  <a:pos x="360" y="1695"/>
                </a:cxn>
              </a:cxnLst>
              <a:rect l="0" t="0" r="r" b="b"/>
              <a:pathLst>
                <a:path w="5280" h="4995">
                  <a:moveTo>
                    <a:pt x="390" y="1620"/>
                  </a:moveTo>
                  <a:cubicBezTo>
                    <a:pt x="495" y="1550"/>
                    <a:pt x="601" y="1556"/>
                    <a:pt x="720" y="1530"/>
                  </a:cubicBezTo>
                  <a:cubicBezTo>
                    <a:pt x="770" y="1519"/>
                    <a:pt x="820" y="1496"/>
                    <a:pt x="870" y="1485"/>
                  </a:cubicBezTo>
                  <a:cubicBezTo>
                    <a:pt x="907" y="1477"/>
                    <a:pt x="1032" y="1460"/>
                    <a:pt x="1065" y="1455"/>
                  </a:cubicBezTo>
                  <a:cubicBezTo>
                    <a:pt x="1153" y="1426"/>
                    <a:pt x="1068" y="1451"/>
                    <a:pt x="1200" y="1425"/>
                  </a:cubicBezTo>
                  <a:cubicBezTo>
                    <a:pt x="1286" y="1408"/>
                    <a:pt x="1372" y="1378"/>
                    <a:pt x="1455" y="1350"/>
                  </a:cubicBezTo>
                  <a:cubicBezTo>
                    <a:pt x="1489" y="1339"/>
                    <a:pt x="1511" y="1301"/>
                    <a:pt x="1545" y="1290"/>
                  </a:cubicBezTo>
                  <a:cubicBezTo>
                    <a:pt x="1560" y="1285"/>
                    <a:pt x="1576" y="1283"/>
                    <a:pt x="1590" y="1275"/>
                  </a:cubicBezTo>
                  <a:cubicBezTo>
                    <a:pt x="1622" y="1257"/>
                    <a:pt x="1680" y="1215"/>
                    <a:pt x="1680" y="1215"/>
                  </a:cubicBezTo>
                  <a:cubicBezTo>
                    <a:pt x="1778" y="1069"/>
                    <a:pt x="1621" y="1292"/>
                    <a:pt x="1770" y="1125"/>
                  </a:cubicBezTo>
                  <a:cubicBezTo>
                    <a:pt x="1832" y="1055"/>
                    <a:pt x="1872" y="965"/>
                    <a:pt x="1920" y="885"/>
                  </a:cubicBezTo>
                  <a:cubicBezTo>
                    <a:pt x="1939" y="854"/>
                    <a:pt x="1969" y="829"/>
                    <a:pt x="1980" y="795"/>
                  </a:cubicBezTo>
                  <a:cubicBezTo>
                    <a:pt x="1990" y="765"/>
                    <a:pt x="2010" y="705"/>
                    <a:pt x="2010" y="705"/>
                  </a:cubicBezTo>
                  <a:cubicBezTo>
                    <a:pt x="2015" y="585"/>
                    <a:pt x="2005" y="463"/>
                    <a:pt x="2025" y="345"/>
                  </a:cubicBezTo>
                  <a:cubicBezTo>
                    <a:pt x="2041" y="248"/>
                    <a:pt x="2185" y="162"/>
                    <a:pt x="2265" y="135"/>
                  </a:cubicBezTo>
                  <a:cubicBezTo>
                    <a:pt x="2280" y="120"/>
                    <a:pt x="2292" y="101"/>
                    <a:pt x="2310" y="90"/>
                  </a:cubicBezTo>
                  <a:cubicBezTo>
                    <a:pt x="2328" y="80"/>
                    <a:pt x="2350" y="81"/>
                    <a:pt x="2370" y="75"/>
                  </a:cubicBezTo>
                  <a:cubicBezTo>
                    <a:pt x="2451" y="51"/>
                    <a:pt x="2528" y="20"/>
                    <a:pt x="2610" y="0"/>
                  </a:cubicBezTo>
                  <a:cubicBezTo>
                    <a:pt x="2660" y="5"/>
                    <a:pt x="2711" y="4"/>
                    <a:pt x="2760" y="15"/>
                  </a:cubicBezTo>
                  <a:cubicBezTo>
                    <a:pt x="2778" y="19"/>
                    <a:pt x="2789" y="37"/>
                    <a:pt x="2805" y="45"/>
                  </a:cubicBezTo>
                  <a:cubicBezTo>
                    <a:pt x="2867" y="76"/>
                    <a:pt x="2926" y="111"/>
                    <a:pt x="2985" y="150"/>
                  </a:cubicBezTo>
                  <a:cubicBezTo>
                    <a:pt x="3017" y="172"/>
                    <a:pt x="3043" y="203"/>
                    <a:pt x="3075" y="225"/>
                  </a:cubicBezTo>
                  <a:cubicBezTo>
                    <a:pt x="3125" y="300"/>
                    <a:pt x="3181" y="379"/>
                    <a:pt x="3210" y="465"/>
                  </a:cubicBezTo>
                  <a:cubicBezTo>
                    <a:pt x="3212" y="559"/>
                    <a:pt x="3105" y="990"/>
                    <a:pt x="3285" y="1110"/>
                  </a:cubicBezTo>
                  <a:cubicBezTo>
                    <a:pt x="3321" y="1164"/>
                    <a:pt x="3368" y="1208"/>
                    <a:pt x="3405" y="1260"/>
                  </a:cubicBezTo>
                  <a:cubicBezTo>
                    <a:pt x="3418" y="1278"/>
                    <a:pt x="3422" y="1302"/>
                    <a:pt x="3435" y="1320"/>
                  </a:cubicBezTo>
                  <a:cubicBezTo>
                    <a:pt x="3460" y="1354"/>
                    <a:pt x="3590" y="1465"/>
                    <a:pt x="3630" y="1485"/>
                  </a:cubicBezTo>
                  <a:cubicBezTo>
                    <a:pt x="3664" y="1502"/>
                    <a:pt x="3716" y="1506"/>
                    <a:pt x="3750" y="1515"/>
                  </a:cubicBezTo>
                  <a:cubicBezTo>
                    <a:pt x="3854" y="1541"/>
                    <a:pt x="3960" y="1552"/>
                    <a:pt x="4065" y="1575"/>
                  </a:cubicBezTo>
                  <a:cubicBezTo>
                    <a:pt x="4116" y="1586"/>
                    <a:pt x="4164" y="1610"/>
                    <a:pt x="4215" y="1620"/>
                  </a:cubicBezTo>
                  <a:cubicBezTo>
                    <a:pt x="4376" y="1652"/>
                    <a:pt x="4535" y="1693"/>
                    <a:pt x="4695" y="1725"/>
                  </a:cubicBezTo>
                  <a:cubicBezTo>
                    <a:pt x="4751" y="1758"/>
                    <a:pt x="4799" y="1795"/>
                    <a:pt x="4860" y="1815"/>
                  </a:cubicBezTo>
                  <a:cubicBezTo>
                    <a:pt x="4870" y="1830"/>
                    <a:pt x="4877" y="1847"/>
                    <a:pt x="4890" y="1860"/>
                  </a:cubicBezTo>
                  <a:cubicBezTo>
                    <a:pt x="4903" y="1873"/>
                    <a:pt x="4927" y="1874"/>
                    <a:pt x="4935" y="1890"/>
                  </a:cubicBezTo>
                  <a:cubicBezTo>
                    <a:pt x="4953" y="1927"/>
                    <a:pt x="4942" y="1976"/>
                    <a:pt x="4965" y="2010"/>
                  </a:cubicBezTo>
                  <a:cubicBezTo>
                    <a:pt x="4975" y="2025"/>
                    <a:pt x="4985" y="2040"/>
                    <a:pt x="4995" y="2055"/>
                  </a:cubicBezTo>
                  <a:cubicBezTo>
                    <a:pt x="5024" y="2173"/>
                    <a:pt x="5045" y="2305"/>
                    <a:pt x="5100" y="2415"/>
                  </a:cubicBezTo>
                  <a:cubicBezTo>
                    <a:pt x="5121" y="2458"/>
                    <a:pt x="5134" y="2476"/>
                    <a:pt x="5145" y="2520"/>
                  </a:cubicBezTo>
                  <a:cubicBezTo>
                    <a:pt x="5167" y="2609"/>
                    <a:pt x="5163" y="2639"/>
                    <a:pt x="5175" y="2745"/>
                  </a:cubicBezTo>
                  <a:cubicBezTo>
                    <a:pt x="5193" y="2900"/>
                    <a:pt x="5213" y="3055"/>
                    <a:pt x="5235" y="3210"/>
                  </a:cubicBezTo>
                  <a:cubicBezTo>
                    <a:pt x="5251" y="3454"/>
                    <a:pt x="5271" y="3684"/>
                    <a:pt x="5280" y="3930"/>
                  </a:cubicBezTo>
                  <a:cubicBezTo>
                    <a:pt x="5275" y="4115"/>
                    <a:pt x="5274" y="4300"/>
                    <a:pt x="5265" y="4485"/>
                  </a:cubicBezTo>
                  <a:cubicBezTo>
                    <a:pt x="5262" y="4547"/>
                    <a:pt x="5241" y="4555"/>
                    <a:pt x="5205" y="4605"/>
                  </a:cubicBezTo>
                  <a:cubicBezTo>
                    <a:pt x="5146" y="4687"/>
                    <a:pt x="5078" y="4694"/>
                    <a:pt x="4980" y="4710"/>
                  </a:cubicBezTo>
                  <a:cubicBezTo>
                    <a:pt x="4794" y="4741"/>
                    <a:pt x="4609" y="4757"/>
                    <a:pt x="4425" y="4800"/>
                  </a:cubicBezTo>
                  <a:cubicBezTo>
                    <a:pt x="4321" y="4824"/>
                    <a:pt x="4199" y="4846"/>
                    <a:pt x="4110" y="4905"/>
                  </a:cubicBezTo>
                  <a:cubicBezTo>
                    <a:pt x="3747" y="4895"/>
                    <a:pt x="3405" y="4862"/>
                    <a:pt x="3045" y="4845"/>
                  </a:cubicBezTo>
                  <a:cubicBezTo>
                    <a:pt x="2840" y="4850"/>
                    <a:pt x="2635" y="4847"/>
                    <a:pt x="2430" y="4860"/>
                  </a:cubicBezTo>
                  <a:cubicBezTo>
                    <a:pt x="2398" y="4862"/>
                    <a:pt x="2371" y="4882"/>
                    <a:pt x="2340" y="4890"/>
                  </a:cubicBezTo>
                  <a:cubicBezTo>
                    <a:pt x="2246" y="4913"/>
                    <a:pt x="2150" y="4951"/>
                    <a:pt x="2055" y="4965"/>
                  </a:cubicBezTo>
                  <a:cubicBezTo>
                    <a:pt x="1948" y="4980"/>
                    <a:pt x="1760" y="4989"/>
                    <a:pt x="1665" y="4995"/>
                  </a:cubicBezTo>
                  <a:cubicBezTo>
                    <a:pt x="1415" y="4986"/>
                    <a:pt x="1212" y="4969"/>
                    <a:pt x="975" y="4935"/>
                  </a:cubicBezTo>
                  <a:cubicBezTo>
                    <a:pt x="960" y="4930"/>
                    <a:pt x="944" y="4927"/>
                    <a:pt x="930" y="4920"/>
                  </a:cubicBezTo>
                  <a:cubicBezTo>
                    <a:pt x="914" y="4912"/>
                    <a:pt x="902" y="4896"/>
                    <a:pt x="885" y="4890"/>
                  </a:cubicBezTo>
                  <a:cubicBezTo>
                    <a:pt x="861" y="4881"/>
                    <a:pt x="834" y="4882"/>
                    <a:pt x="810" y="4875"/>
                  </a:cubicBezTo>
                  <a:cubicBezTo>
                    <a:pt x="745" y="4856"/>
                    <a:pt x="679" y="4836"/>
                    <a:pt x="615" y="4815"/>
                  </a:cubicBezTo>
                  <a:cubicBezTo>
                    <a:pt x="418" y="4667"/>
                    <a:pt x="657" y="4837"/>
                    <a:pt x="510" y="4755"/>
                  </a:cubicBezTo>
                  <a:cubicBezTo>
                    <a:pt x="439" y="4715"/>
                    <a:pt x="368" y="4666"/>
                    <a:pt x="300" y="4620"/>
                  </a:cubicBezTo>
                  <a:cubicBezTo>
                    <a:pt x="245" y="4538"/>
                    <a:pt x="154" y="4500"/>
                    <a:pt x="90" y="4425"/>
                  </a:cubicBezTo>
                  <a:cubicBezTo>
                    <a:pt x="34" y="4360"/>
                    <a:pt x="26" y="4264"/>
                    <a:pt x="0" y="4185"/>
                  </a:cubicBezTo>
                  <a:cubicBezTo>
                    <a:pt x="5" y="4130"/>
                    <a:pt x="3" y="4074"/>
                    <a:pt x="15" y="4020"/>
                  </a:cubicBezTo>
                  <a:cubicBezTo>
                    <a:pt x="19" y="4002"/>
                    <a:pt x="37" y="3991"/>
                    <a:pt x="45" y="3975"/>
                  </a:cubicBezTo>
                  <a:cubicBezTo>
                    <a:pt x="77" y="3910"/>
                    <a:pt x="95" y="3833"/>
                    <a:pt x="120" y="3765"/>
                  </a:cubicBezTo>
                  <a:cubicBezTo>
                    <a:pt x="189" y="3575"/>
                    <a:pt x="113" y="3778"/>
                    <a:pt x="180" y="3645"/>
                  </a:cubicBezTo>
                  <a:cubicBezTo>
                    <a:pt x="261" y="3483"/>
                    <a:pt x="304" y="3302"/>
                    <a:pt x="405" y="3150"/>
                  </a:cubicBezTo>
                  <a:cubicBezTo>
                    <a:pt x="410" y="3130"/>
                    <a:pt x="414" y="3110"/>
                    <a:pt x="420" y="3090"/>
                  </a:cubicBezTo>
                  <a:cubicBezTo>
                    <a:pt x="424" y="3075"/>
                    <a:pt x="431" y="3060"/>
                    <a:pt x="435" y="3045"/>
                  </a:cubicBezTo>
                  <a:cubicBezTo>
                    <a:pt x="446" y="3005"/>
                    <a:pt x="465" y="2925"/>
                    <a:pt x="465" y="2925"/>
                  </a:cubicBezTo>
                  <a:cubicBezTo>
                    <a:pt x="458" y="2703"/>
                    <a:pt x="482" y="2419"/>
                    <a:pt x="375" y="2205"/>
                  </a:cubicBezTo>
                  <a:cubicBezTo>
                    <a:pt x="356" y="2019"/>
                    <a:pt x="314" y="1899"/>
                    <a:pt x="360" y="1695"/>
                  </a:cubicBezTo>
                  <a:cubicBezTo>
                    <a:pt x="389" y="1569"/>
                    <a:pt x="487" y="1813"/>
                    <a:pt x="390" y="1620"/>
                  </a:cubicBez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DeLC</a:t>
            </a:r>
            <a:r>
              <a:rPr lang="en-GB" dirty="0" smtClean="0"/>
              <a:t> Project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Main goal</a:t>
            </a:r>
            <a:r>
              <a:rPr lang="bg-BG" dirty="0" smtClean="0"/>
              <a:t>: </a:t>
            </a:r>
            <a:r>
              <a:rPr lang="en-GB" dirty="0" smtClean="0"/>
              <a:t>delivering e-services to support e-learning</a:t>
            </a:r>
            <a:r>
              <a:rPr lang="bg-BG" dirty="0" smtClean="0"/>
              <a:t>;</a:t>
            </a:r>
          </a:p>
          <a:p>
            <a:pPr algn="just"/>
            <a:r>
              <a:rPr lang="en-GB" dirty="0" err="1" smtClean="0"/>
              <a:t>DeLC</a:t>
            </a:r>
            <a:r>
              <a:rPr lang="en-GB" dirty="0" smtClean="0"/>
              <a:t> architecture</a:t>
            </a:r>
            <a:r>
              <a:rPr lang="bg-BG" dirty="0" smtClean="0"/>
              <a:t>: </a:t>
            </a:r>
            <a:r>
              <a:rPr lang="en-GB" dirty="0" smtClean="0"/>
              <a:t>distributed system, containing fixed and mobile nodes</a:t>
            </a:r>
            <a:r>
              <a:rPr lang="bg-BG" dirty="0" smtClean="0"/>
              <a:t>;</a:t>
            </a:r>
            <a:endParaRPr lang="en-GB" dirty="0" smtClean="0"/>
          </a:p>
          <a:p>
            <a:pPr algn="just"/>
            <a:r>
              <a:rPr lang="en-GB" dirty="0" smtClean="0"/>
              <a:t>Mobile node</a:t>
            </a:r>
            <a:r>
              <a:rPr lang="bg-BG" dirty="0" smtClean="0"/>
              <a:t>: </a:t>
            </a:r>
            <a:r>
              <a:rPr lang="en-GB" dirty="0" smtClean="0"/>
              <a:t>providing mobile access to the services</a:t>
            </a:r>
            <a:r>
              <a:rPr lang="bg-BG" dirty="0" smtClean="0"/>
              <a:t>, </a:t>
            </a:r>
            <a:r>
              <a:rPr lang="en-GB" dirty="0" smtClean="0"/>
              <a:t>through intelligent wireless network based on </a:t>
            </a:r>
            <a:r>
              <a:rPr lang="en-GB" dirty="0" err="1" smtClean="0"/>
              <a:t>InfoStation</a:t>
            </a:r>
            <a:r>
              <a:rPr lang="en-GB" dirty="0" smtClean="0"/>
              <a:t> architecture;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 into package structure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AO Tempura life-cycle suggestion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2818"/>
            <a:ext cx="8229600" cy="37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Realisation of an AO Java interpreter prototype</a:t>
            </a:r>
            <a:endParaRPr lang="bg-BG" dirty="0" smtClean="0"/>
          </a:p>
          <a:p>
            <a:r>
              <a:rPr lang="en-GB" dirty="0" smtClean="0"/>
              <a:t>Integration into </a:t>
            </a:r>
            <a:r>
              <a:rPr lang="en-GB" dirty="0" err="1" smtClean="0"/>
              <a:t>DeLC</a:t>
            </a:r>
            <a:r>
              <a:rPr lang="en-GB" dirty="0" smtClean="0"/>
              <a:t> agent middleware</a:t>
            </a:r>
            <a:endParaRPr lang="bg-BG" dirty="0" smtClean="0"/>
          </a:p>
          <a:p>
            <a:r>
              <a:rPr lang="en-GB" dirty="0" smtClean="0"/>
              <a:t>Testing in real </a:t>
            </a:r>
            <a:r>
              <a:rPr lang="en-GB" dirty="0" err="1" smtClean="0"/>
              <a:t>DeLC</a:t>
            </a:r>
            <a:r>
              <a:rPr lang="en-GB" dirty="0" smtClean="0"/>
              <a:t> environment 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4000" dirty="0" smtClean="0"/>
          </a:p>
          <a:p>
            <a:pPr>
              <a:buNone/>
            </a:pPr>
            <a:endParaRPr lang="en-GB" sz="4000" smtClean="0"/>
          </a:p>
          <a:p>
            <a:pPr>
              <a:buNone/>
            </a:pPr>
            <a:r>
              <a:rPr lang="en-GB" sz="4000" smtClean="0"/>
              <a:t>THANK </a:t>
            </a:r>
            <a:r>
              <a:rPr lang="en-GB" sz="4000" dirty="0" smtClean="0"/>
              <a:t>YOU FOR YOUR ATTENTION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Infrastructure of </a:t>
            </a:r>
            <a:r>
              <a:rPr lang="en-GB" dirty="0" err="1" smtClean="0"/>
              <a:t>DeLC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1143000" y="1095375"/>
          <a:ext cx="6781800" cy="5610225"/>
        </p:xfrm>
        <a:graphic>
          <a:graphicData uri="http://schemas.openxmlformats.org/presentationml/2006/ole">
            <p:oleObj spid="_x0000_s28675" name="Visio" r:id="rId3" imgW="6410510" imgH="6839085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Mobile node middleware</a:t>
            </a:r>
            <a:endParaRPr lang="bg-B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685800" y="1828800"/>
          <a:ext cx="8001000" cy="4419600"/>
        </p:xfrm>
        <a:graphic>
          <a:graphicData uri="http://schemas.openxmlformats.org/presentationml/2006/ole">
            <p:oleObj spid="_x0000_s27649" name="Visio" r:id="rId3" imgW="10027605" imgH="482571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goal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="1" dirty="0" smtClean="0"/>
              <a:t>To expand the middleware with intelligent agents, which are able to detect and manage time aspects of delivering educational services and content in distributed </a:t>
            </a:r>
            <a:r>
              <a:rPr lang="en-GB" b="1" dirty="0" err="1" smtClean="0"/>
              <a:t>InfoStation</a:t>
            </a:r>
            <a:r>
              <a:rPr lang="en-GB" b="1" dirty="0" smtClean="0"/>
              <a:t> network.</a:t>
            </a:r>
            <a:endParaRPr lang="bg-BG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To investigate and specify time aspects of the mobile node</a:t>
            </a:r>
            <a:endParaRPr lang="bg-BG" dirty="0" smtClean="0"/>
          </a:p>
          <a:p>
            <a:r>
              <a:rPr lang="en-GB" dirty="0" smtClean="0"/>
              <a:t>Choose a proper formalism to manage the time components in the system </a:t>
            </a:r>
            <a:endParaRPr lang="bg-BG" dirty="0" smtClean="0"/>
          </a:p>
          <a:p>
            <a:pPr lvl="0"/>
            <a:r>
              <a:rPr lang="en-GB" dirty="0" smtClean="0"/>
              <a:t>To find a proper approach for realisation</a:t>
            </a:r>
            <a:endParaRPr lang="bg-BG" dirty="0" smtClean="0"/>
          </a:p>
          <a:p>
            <a:pPr lvl="0"/>
            <a:r>
              <a:rPr lang="en-GB" dirty="0" smtClean="0"/>
              <a:t>To create architecture</a:t>
            </a:r>
            <a:endParaRPr lang="bg-BG" dirty="0" smtClean="0"/>
          </a:p>
          <a:p>
            <a:pPr lvl="0"/>
            <a:r>
              <a:rPr lang="en-GB" dirty="0" smtClean="0"/>
              <a:t>To create a prototype</a:t>
            </a:r>
            <a:endParaRPr lang="bg-BG" dirty="0" smtClean="0"/>
          </a:p>
          <a:p>
            <a:r>
              <a:rPr lang="en-GB" dirty="0" smtClean="0"/>
              <a:t>To integrate in </a:t>
            </a:r>
            <a:r>
              <a:rPr lang="bg-BG" dirty="0" smtClean="0"/>
              <a:t>DeLC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aspects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Scenarios</a:t>
            </a:r>
            <a:endParaRPr lang="bg-BG" dirty="0" smtClean="0"/>
          </a:p>
          <a:p>
            <a:pPr lvl="1"/>
            <a:r>
              <a:rPr lang="en-GB" dirty="0" smtClean="0"/>
              <a:t>They specify the functionality of our communication environment </a:t>
            </a:r>
            <a:r>
              <a:rPr lang="bg-BG" dirty="0" smtClean="0"/>
              <a:t>(</a:t>
            </a:r>
            <a:r>
              <a:rPr lang="en-US" dirty="0" err="1" smtClean="0"/>
              <a:t>InfoStations</a:t>
            </a:r>
            <a:r>
              <a:rPr lang="en-US" dirty="0" smtClean="0"/>
              <a:t>)</a:t>
            </a:r>
          </a:p>
          <a:p>
            <a:r>
              <a:rPr lang="en-GB" dirty="0" smtClean="0"/>
              <a:t>During the execution of a service different local events could happened :</a:t>
            </a:r>
            <a:endParaRPr lang="bg-BG" dirty="0" smtClean="0"/>
          </a:p>
          <a:p>
            <a:pPr lvl="1"/>
            <a:r>
              <a:rPr lang="en-GB" dirty="0" smtClean="0"/>
              <a:t>Getting in range of an IS</a:t>
            </a:r>
            <a:endParaRPr lang="bg-BG" dirty="0" smtClean="0"/>
          </a:p>
          <a:p>
            <a:pPr lvl="1"/>
            <a:r>
              <a:rPr lang="en-GB" dirty="0" smtClean="0"/>
              <a:t>Getting out of range of an </a:t>
            </a:r>
            <a:r>
              <a:rPr lang="en-US" dirty="0" smtClean="0"/>
              <a:t>IS</a:t>
            </a:r>
            <a:endParaRPr lang="en-GB" dirty="0" smtClean="0"/>
          </a:p>
          <a:p>
            <a:pPr lvl="1"/>
            <a:r>
              <a:rPr lang="en-GB" dirty="0" smtClean="0"/>
              <a:t>Change the mobile device</a:t>
            </a:r>
            <a:endParaRPr lang="bg-BG" dirty="0" smtClean="0"/>
          </a:p>
          <a:p>
            <a:r>
              <a:rPr lang="en-GB" dirty="0" smtClean="0"/>
              <a:t>The existing middleware could react to various events, but he is unable to represent them in time order.</a:t>
            </a:r>
            <a:endParaRPr lang="bg-BG" dirty="0" smtClean="0"/>
          </a:p>
          <a:p>
            <a:pPr lvl="1"/>
            <a:r>
              <a:rPr lang="en-GB" dirty="0" smtClean="0"/>
              <a:t>No management mechanism</a:t>
            </a:r>
            <a:endParaRPr lang="bg-BG" dirty="0" smtClean="0"/>
          </a:p>
          <a:p>
            <a:r>
              <a:rPr lang="en-GB" dirty="0" smtClean="0"/>
              <a:t>In the scenario point of view the problem is to manage scenario change and execution</a:t>
            </a:r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13th Workshop "SERE" </a:t>
            </a:r>
            <a:r>
              <a:rPr lang="en-GB" dirty="0" err="1" smtClean="0"/>
              <a:t>Bansko</a:t>
            </a:r>
            <a:r>
              <a:rPr lang="en-GB" dirty="0" smtClean="0"/>
              <a:t>, 26-31 Aug.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Choosing a proper formalism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Interval Temporal Logic (ITL)</a:t>
            </a:r>
            <a:endParaRPr lang="bg-BG" dirty="0" smtClean="0"/>
          </a:p>
          <a:p>
            <a:pPr lvl="1" algn="just"/>
            <a:r>
              <a:rPr lang="en-GB" dirty="0" smtClean="0"/>
              <a:t>Ben </a:t>
            </a:r>
            <a:r>
              <a:rPr lang="en-GB" dirty="0" err="1" smtClean="0"/>
              <a:t>Moszkowski</a:t>
            </a:r>
            <a:r>
              <a:rPr lang="en-GB" dirty="0" smtClean="0"/>
              <a:t> </a:t>
            </a:r>
            <a:r>
              <a:rPr lang="bg-BG" dirty="0" smtClean="0"/>
              <a:t>– </a:t>
            </a:r>
            <a:r>
              <a:rPr lang="en-GB" dirty="0" smtClean="0"/>
              <a:t>Computer Laboratory, University of Cambridge</a:t>
            </a:r>
            <a:endParaRPr lang="en-US" dirty="0" smtClean="0"/>
          </a:p>
          <a:p>
            <a:pPr algn="just"/>
            <a:r>
              <a:rPr lang="en-GB" dirty="0" smtClean="0"/>
              <a:t>What is ITL</a:t>
            </a:r>
            <a:r>
              <a:rPr lang="bg-BG" dirty="0" smtClean="0"/>
              <a:t>:</a:t>
            </a:r>
          </a:p>
          <a:p>
            <a:pPr lvl="1" algn="just"/>
            <a:r>
              <a:rPr lang="en-GB" dirty="0" smtClean="0"/>
              <a:t>First order logic with added time dependent operators like “sometimes” , “always”, “next” …</a:t>
            </a:r>
            <a:endParaRPr lang="bg-BG" dirty="0" smtClean="0"/>
          </a:p>
          <a:p>
            <a:pPr lvl="1" algn="just"/>
            <a:r>
              <a:rPr lang="en-GB" dirty="0" smtClean="0"/>
              <a:t>Considering time as a discrete sequence of points in time called intervals</a:t>
            </a:r>
            <a:endParaRPr lang="bg-BG" dirty="0" smtClean="0"/>
          </a:p>
          <a:p>
            <a:pPr lvl="1" algn="just"/>
            <a:r>
              <a:rPr lang="en-GB" dirty="0" smtClean="0"/>
              <a:t>For ITL there is an interpreting mechanism and its program realisation called </a:t>
            </a:r>
            <a:r>
              <a:rPr lang="bg-BG" dirty="0" smtClean="0"/>
              <a:t>Tempura.</a:t>
            </a:r>
            <a:endParaRPr lang="en-GB" dirty="0" smtClean="0"/>
          </a:p>
          <a:p>
            <a:pPr lvl="1" algn="just"/>
            <a:endParaRPr lang="en-US" dirty="0" smtClean="0"/>
          </a:p>
          <a:p>
            <a:pPr lvl="1" algn="just"/>
            <a:endParaRPr lang="bg-BG" dirty="0" smtClean="0"/>
          </a:p>
          <a:p>
            <a:endParaRPr lang="en-US" dirty="0" smtClean="0"/>
          </a:p>
          <a:p>
            <a:endParaRPr lang="bg-B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Tempura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Imperative programming language which use subset of ITL:</a:t>
            </a:r>
            <a:endParaRPr lang="bg-BG" dirty="0" smtClean="0"/>
          </a:p>
          <a:p>
            <a:pPr lvl="1"/>
            <a:r>
              <a:rPr lang="en-GB" dirty="0" smtClean="0"/>
              <a:t>First interpreter was written in </a:t>
            </a:r>
            <a:r>
              <a:rPr lang="en-GB" dirty="0" err="1" smtClean="0"/>
              <a:t>Prolog</a:t>
            </a:r>
            <a:endParaRPr lang="bg-BG" dirty="0" smtClean="0"/>
          </a:p>
          <a:p>
            <a:pPr lvl="1"/>
            <a:r>
              <a:rPr lang="en-GB" dirty="0" smtClean="0"/>
              <a:t>Current version</a:t>
            </a:r>
            <a:r>
              <a:rPr lang="bg-BG" dirty="0" smtClean="0"/>
              <a:t>:</a:t>
            </a:r>
            <a:endParaRPr lang="en-US" dirty="0" smtClean="0"/>
          </a:p>
          <a:p>
            <a:pPr lvl="2"/>
            <a:r>
              <a:rPr lang="en-GB" dirty="0" smtClean="0"/>
              <a:t>Roger Hale</a:t>
            </a:r>
            <a:r>
              <a:rPr lang="bg-BG" dirty="0" smtClean="0"/>
              <a:t>, </a:t>
            </a:r>
            <a:r>
              <a:rPr lang="en-GB" dirty="0" smtClean="0"/>
              <a:t>Ph.D. thesis</a:t>
            </a:r>
            <a:r>
              <a:rPr lang="bg-BG" dirty="0" smtClean="0"/>
              <a:t>  </a:t>
            </a:r>
            <a:r>
              <a:rPr lang="en-GB" dirty="0" smtClean="0"/>
              <a:t>in Cambridge</a:t>
            </a:r>
            <a:r>
              <a:rPr lang="bg-BG" dirty="0" smtClean="0"/>
              <a:t> , 1984-1985 г.</a:t>
            </a:r>
            <a:r>
              <a:rPr lang="en-US" dirty="0" smtClean="0"/>
              <a:t>, C</a:t>
            </a:r>
            <a:endParaRPr lang="bg-BG" dirty="0" smtClean="0"/>
          </a:p>
          <a:p>
            <a:pPr lvl="1"/>
            <a:r>
              <a:rPr lang="en-GB" dirty="0" smtClean="0"/>
              <a:t>Maintenance</a:t>
            </a:r>
            <a:r>
              <a:rPr lang="en-US" dirty="0" smtClean="0"/>
              <a:t>: </a:t>
            </a:r>
            <a:r>
              <a:rPr lang="bg-BG" dirty="0" smtClean="0"/>
              <a:t> </a:t>
            </a:r>
            <a:r>
              <a:rPr lang="en-GB" dirty="0" smtClean="0"/>
              <a:t>Antonio </a:t>
            </a:r>
            <a:r>
              <a:rPr lang="en-GB" dirty="0" err="1" smtClean="0"/>
              <a:t>Cau</a:t>
            </a:r>
            <a:r>
              <a:rPr lang="en-US" dirty="0" smtClean="0"/>
              <a:t>, </a:t>
            </a:r>
            <a:r>
              <a:rPr lang="bg-BG" dirty="0" smtClean="0"/>
              <a:t> </a:t>
            </a:r>
            <a:r>
              <a:rPr lang="en-GB" dirty="0" smtClean="0"/>
              <a:t>STRL, De Montfort University</a:t>
            </a:r>
          </a:p>
          <a:p>
            <a:r>
              <a:rPr lang="en-GB" dirty="0" err="1" smtClean="0"/>
              <a:t>AnaTempura</a:t>
            </a:r>
            <a:endParaRPr lang="en-GB" dirty="0" smtClean="0"/>
          </a:p>
          <a:p>
            <a:pPr lvl="1"/>
            <a:r>
              <a:rPr lang="en-GB" dirty="0" smtClean="0"/>
              <a:t>The centralize surrounding environment of Tempura</a:t>
            </a:r>
            <a:endParaRPr lang="bg-B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28/08/2013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13th Workshop "SERE" Bansko, 26-31 Aug.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LADIMIR20VALKANOV@SYTVY163SVWYY577" val="498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801</Words>
  <Application>Microsoft Office PowerPoint</Application>
  <PresentationFormat>On-screen Show (4:3)</PresentationFormat>
  <Paragraphs>160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Visio</vt:lpstr>
      <vt:lpstr>Context-aware management of       e-services (Tempura reengineering)</vt:lpstr>
      <vt:lpstr>DeLC Project</vt:lpstr>
      <vt:lpstr>Infrastructure of DeLC</vt:lpstr>
      <vt:lpstr>Mobile node middleware</vt:lpstr>
      <vt:lpstr>Main goal</vt:lpstr>
      <vt:lpstr>Tasks</vt:lpstr>
      <vt:lpstr>Time aspects </vt:lpstr>
      <vt:lpstr>Choosing a proper formalism</vt:lpstr>
      <vt:lpstr>Tempura</vt:lpstr>
      <vt:lpstr>AnaTempura</vt:lpstr>
      <vt:lpstr>Approach</vt:lpstr>
      <vt:lpstr>Why reengineering?</vt:lpstr>
      <vt:lpstr>Reengineering in steps</vt:lpstr>
      <vt:lpstr>Approach schema</vt:lpstr>
      <vt:lpstr>Schema of the original Tempura          C-code</vt:lpstr>
      <vt:lpstr>Schema of OO Java version </vt:lpstr>
      <vt:lpstr>Prototype</vt:lpstr>
      <vt:lpstr>AO Java interpreter</vt:lpstr>
      <vt:lpstr>Package suggestion </vt:lpstr>
      <vt:lpstr>Transform into package structure</vt:lpstr>
      <vt:lpstr>AO Tempura life-cycle suggestion</vt:lpstr>
      <vt:lpstr>Next steps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Контекстно-ориентирано управление на електронни услуги</dc:title>
  <dc:creator/>
  <cp:lastModifiedBy> </cp:lastModifiedBy>
  <cp:revision>111</cp:revision>
  <dcterms:created xsi:type="dcterms:W3CDTF">2006-08-16T00:00:00Z</dcterms:created>
  <dcterms:modified xsi:type="dcterms:W3CDTF">2013-08-28T05:50:02Z</dcterms:modified>
</cp:coreProperties>
</file>